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52"/>
  </p:notesMasterIdLst>
  <p:handoutMasterIdLst>
    <p:handoutMasterId r:id="rId53"/>
  </p:handoutMasterIdLst>
  <p:sldIdLst>
    <p:sldId id="257" r:id="rId2"/>
    <p:sldId id="312" r:id="rId3"/>
    <p:sldId id="258" r:id="rId4"/>
    <p:sldId id="259" r:id="rId5"/>
    <p:sldId id="260" r:id="rId6"/>
    <p:sldId id="261" r:id="rId7"/>
    <p:sldId id="263" r:id="rId8"/>
    <p:sldId id="265" r:id="rId9"/>
    <p:sldId id="266" r:id="rId10"/>
    <p:sldId id="268" r:id="rId11"/>
    <p:sldId id="269" r:id="rId12"/>
    <p:sldId id="270" r:id="rId13"/>
    <p:sldId id="271" r:id="rId14"/>
    <p:sldId id="272" r:id="rId15"/>
    <p:sldId id="309" r:id="rId16"/>
    <p:sldId id="273" r:id="rId17"/>
    <p:sldId id="274" r:id="rId18"/>
    <p:sldId id="275" r:id="rId19"/>
    <p:sldId id="276" r:id="rId20"/>
    <p:sldId id="277" r:id="rId21"/>
    <p:sldId id="278" r:id="rId22"/>
    <p:sldId id="280" r:id="rId23"/>
    <p:sldId id="281" r:id="rId24"/>
    <p:sldId id="282" r:id="rId25"/>
    <p:sldId id="283" r:id="rId26"/>
    <p:sldId id="284" r:id="rId27"/>
    <p:sldId id="285" r:id="rId28"/>
    <p:sldId id="287" r:id="rId29"/>
    <p:sldId id="288" r:id="rId30"/>
    <p:sldId id="290" r:id="rId31"/>
    <p:sldId id="291" r:id="rId32"/>
    <p:sldId id="292" r:id="rId33"/>
    <p:sldId id="293" r:id="rId34"/>
    <p:sldId id="294" r:id="rId35"/>
    <p:sldId id="295" r:id="rId36"/>
    <p:sldId id="298" r:id="rId37"/>
    <p:sldId id="297" r:id="rId38"/>
    <p:sldId id="299" r:id="rId39"/>
    <p:sldId id="300" r:id="rId40"/>
    <p:sldId id="301" r:id="rId41"/>
    <p:sldId id="302" r:id="rId42"/>
    <p:sldId id="310" r:id="rId43"/>
    <p:sldId id="313" r:id="rId44"/>
    <p:sldId id="314" r:id="rId45"/>
    <p:sldId id="304" r:id="rId46"/>
    <p:sldId id="305" r:id="rId47"/>
    <p:sldId id="306" r:id="rId48"/>
    <p:sldId id="307" r:id="rId49"/>
    <p:sldId id="311" r:id="rId50"/>
    <p:sldId id="308" r:id="rId51"/>
  </p:sldIdLst>
  <p:sldSz cx="9144000" cy="6858000" type="screen4x3"/>
  <p:notesSz cx="6797675" cy="98742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 autoAdjust="0"/>
    <p:restoredTop sz="81688" autoAdjust="0"/>
  </p:normalViewPr>
  <p:slideViewPr>
    <p:cSldViewPr>
      <p:cViewPr varScale="1">
        <p:scale>
          <a:sx n="93" d="100"/>
          <a:sy n="93" d="100"/>
        </p:scale>
        <p:origin x="1482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CEADFA73-1253-4627-9705-71AF8E42BEC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371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1E0F5F93-6059-4A8C-A747-F530E58CE0BB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6400" cy="49371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7348" name="Rectangle 4">
            <a:extLst>
              <a:ext uri="{FF2B5EF4-FFF2-40B4-BE49-F238E27FC236}">
                <a16:creationId xmlns:a16="http://schemas.microsoft.com/office/drawing/2014/main" id="{91B6BC0A-7F71-46D9-954C-1CF1A376332B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80538"/>
            <a:ext cx="2946400" cy="49371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7349" name="Rectangle 5">
            <a:extLst>
              <a:ext uri="{FF2B5EF4-FFF2-40B4-BE49-F238E27FC236}">
                <a16:creationId xmlns:a16="http://schemas.microsoft.com/office/drawing/2014/main" id="{AF081651-845A-488D-B269-6C2AA71D8B39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380538"/>
            <a:ext cx="2946400" cy="49371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B8C0C7A7-02BC-4860-A9ED-5CE4224D4D4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1BB3765-A91E-4037-A6A3-97D65BD5256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Tahoma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02BF4D-158A-4060-94A7-0191447A347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Tahoma" charset="0"/>
              </a:defRPr>
            </a:lvl1pPr>
          </a:lstStyle>
          <a:p>
            <a:pPr>
              <a:defRPr/>
            </a:pPr>
            <a:fld id="{08F38FA1-7FB1-4F22-A35B-E25E8ED67597}" type="datetimeFigureOut">
              <a:rPr lang="en-GB"/>
              <a:pPr>
                <a:defRPr/>
              </a:pPr>
              <a:t>28/06/2023</a:t>
            </a:fld>
            <a:endParaRPr lang="en-GB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A56EB6E9-9065-414B-8CAB-8E137D098D5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F654A538-5500-4518-B76E-A03FDBF2B5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450" y="4691063"/>
            <a:ext cx="5438775" cy="44434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C4590B-E2B4-4F09-B6B1-B8BCAC424E5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Tahoma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42F186-8965-4F58-9365-064DFABF0A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9688" y="9378950"/>
            <a:ext cx="2946400" cy="49371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EF03DD2-DE54-4731-9392-999687497B9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>
            <a:extLst>
              <a:ext uri="{FF2B5EF4-FFF2-40B4-BE49-F238E27FC236}">
                <a16:creationId xmlns:a16="http://schemas.microsoft.com/office/drawing/2014/main" id="{547348B3-7EB2-4635-8627-5DDB0FDC87E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>
            <a:extLst>
              <a:ext uri="{FF2B5EF4-FFF2-40B4-BE49-F238E27FC236}">
                <a16:creationId xmlns:a16="http://schemas.microsoft.com/office/drawing/2014/main" id="{6B92BAFE-8BD7-4ABE-8A9B-86C91883440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/>
              <a:t>All these are part of an assessment, however the sensory function and cranial nerve check is mostly done by doctors/CNS</a:t>
            </a:r>
          </a:p>
        </p:txBody>
      </p:sp>
      <p:sp>
        <p:nvSpPr>
          <p:cNvPr id="12292" name="Slide Number Placeholder 3">
            <a:extLst>
              <a:ext uri="{FF2B5EF4-FFF2-40B4-BE49-F238E27FC236}">
                <a16:creationId xmlns:a16="http://schemas.microsoft.com/office/drawing/2014/main" id="{380DD122-D020-426E-91B5-7B96C00D03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BA661C2-7F92-47BC-867B-3C396F469B15}" type="slidenum">
              <a:rPr lang="en-GB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4</a:t>
            </a:fld>
            <a:endParaRPr lang="en-GB" altLang="en-US">
              <a:latin typeface="Tahoma" panose="020B060403050404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:a16="http://schemas.microsoft.com/office/drawing/2014/main" id="{52AF139C-5203-4DB5-A9FA-9AB2736BA98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>
            <a:extLst>
              <a:ext uri="{FF2B5EF4-FFF2-40B4-BE49-F238E27FC236}">
                <a16:creationId xmlns:a16="http://schemas.microsoft.com/office/drawing/2014/main" id="{93DE1350-1B94-4EA9-B4E0-2EA75B2D40B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GB" altLang="en-US"/>
              <a:t>ARAS ascending reticular activating system:</a:t>
            </a:r>
          </a:p>
          <a:p>
            <a:pPr eaLnBrk="1" hangingPunct="1">
              <a:spcBef>
                <a:spcPct val="0"/>
              </a:spcBef>
            </a:pPr>
            <a:r>
              <a:rPr lang="en-GB" altLang="en-US">
                <a:latin typeface="Garamond" panose="02020404030301010803" pitchFamily="18" charset="0"/>
              </a:rPr>
              <a:t>A network of neurones in the brain, including portions of the brainstem; stimuli from multi sensory pathways are channelled through the area causing a person to sleep and wake up again. (very simplified)</a:t>
            </a:r>
            <a:endParaRPr lang="en-US" altLang="en-US">
              <a:latin typeface="Garamond" panose="02020404030301010803" pitchFamily="18" charset="0"/>
            </a:endParaRPr>
          </a:p>
          <a:p>
            <a:pPr eaLnBrk="1" hangingPunct="1">
              <a:spcBef>
                <a:spcPct val="0"/>
              </a:spcBef>
            </a:pPr>
            <a:endParaRPr lang="en-GB" altLang="en-US"/>
          </a:p>
          <a:p>
            <a:pPr eaLnBrk="1" hangingPunct="1">
              <a:spcBef>
                <a:spcPct val="0"/>
              </a:spcBef>
            </a:pPr>
            <a:r>
              <a:rPr lang="en-GB" altLang="en-US"/>
              <a:t>Ask them what intra/extra cranial causes they can think of</a:t>
            </a:r>
          </a:p>
        </p:txBody>
      </p:sp>
      <p:sp>
        <p:nvSpPr>
          <p:cNvPr id="16388" name="Slide Number Placeholder 3">
            <a:extLst>
              <a:ext uri="{FF2B5EF4-FFF2-40B4-BE49-F238E27FC236}">
                <a16:creationId xmlns:a16="http://schemas.microsoft.com/office/drawing/2014/main" id="{0A3D3913-7946-4D26-B931-1DF4B9256B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32C2B80-AD49-42DC-BFC5-4DAEB231837E}" type="slidenum">
              <a:rPr lang="en-GB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7</a:t>
            </a:fld>
            <a:endParaRPr lang="en-GB" altLang="en-US">
              <a:latin typeface="Tahoma" panose="020B060403050404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>
            <a:extLst>
              <a:ext uri="{FF2B5EF4-FFF2-40B4-BE49-F238E27FC236}">
                <a16:creationId xmlns:a16="http://schemas.microsoft.com/office/drawing/2014/main" id="{68B40E68-E7EA-41BB-A528-A5BA4A46777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>
            <a:extLst>
              <a:ext uri="{FF2B5EF4-FFF2-40B4-BE49-F238E27FC236}">
                <a16:creationId xmlns:a16="http://schemas.microsoft.com/office/drawing/2014/main" id="{464ECA17-E342-4D9B-B4F1-19150103E25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GB" altLang="en-US"/>
              <a:t>2 types of causes for altered consciousness: intra and extra cranial causes</a:t>
            </a:r>
          </a:p>
        </p:txBody>
      </p:sp>
      <p:sp>
        <p:nvSpPr>
          <p:cNvPr id="18436" name="Slide Number Placeholder 3">
            <a:extLst>
              <a:ext uri="{FF2B5EF4-FFF2-40B4-BE49-F238E27FC236}">
                <a16:creationId xmlns:a16="http://schemas.microsoft.com/office/drawing/2014/main" id="{61079035-5ECB-4650-A60E-F6D0D4CC77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41DB540-4E83-4409-AC37-4B9F3FAB5E76}" type="slidenum">
              <a:rPr lang="en-GB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8</a:t>
            </a:fld>
            <a:endParaRPr lang="en-GB" altLang="en-US">
              <a:latin typeface="Tahoma" panose="020B060403050404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>
            <a:extLst>
              <a:ext uri="{FF2B5EF4-FFF2-40B4-BE49-F238E27FC236}">
                <a16:creationId xmlns:a16="http://schemas.microsoft.com/office/drawing/2014/main" id="{A8478530-3E03-4665-8568-D469E21B634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>
            <a:extLst>
              <a:ext uri="{FF2B5EF4-FFF2-40B4-BE49-F238E27FC236}">
                <a16:creationId xmlns:a16="http://schemas.microsoft.com/office/drawing/2014/main" id="{7B96C5FA-C6AB-450F-9DD0-B19212E3183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/>
              <a:t>When would you use GCS?</a:t>
            </a:r>
          </a:p>
          <a:p>
            <a:r>
              <a:rPr lang="en-GB" altLang="en-US"/>
              <a:t>Maximum and minimum score?</a:t>
            </a:r>
          </a:p>
          <a:p>
            <a:r>
              <a:rPr lang="en-GB" altLang="en-US"/>
              <a:t>If in doubt, score low</a:t>
            </a:r>
          </a:p>
        </p:txBody>
      </p:sp>
      <p:sp>
        <p:nvSpPr>
          <p:cNvPr id="21508" name="Slide Number Placeholder 3">
            <a:extLst>
              <a:ext uri="{FF2B5EF4-FFF2-40B4-BE49-F238E27FC236}">
                <a16:creationId xmlns:a16="http://schemas.microsoft.com/office/drawing/2014/main" id="{47C5322C-80E8-49D4-8B86-0E3C67AD53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B0127FF-EF7E-4AE6-986A-0341F3E94811}" type="slidenum">
              <a:rPr lang="en-GB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10</a:t>
            </a:fld>
            <a:endParaRPr lang="en-GB" altLang="en-US">
              <a:latin typeface="Tahoma" panose="020B060403050404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>
            <a:extLst>
              <a:ext uri="{FF2B5EF4-FFF2-40B4-BE49-F238E27FC236}">
                <a16:creationId xmlns:a16="http://schemas.microsoft.com/office/drawing/2014/main" id="{1D352088-7B83-43C1-A08A-52C6CD2156C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>
            <a:extLst>
              <a:ext uri="{FF2B5EF4-FFF2-40B4-BE49-F238E27FC236}">
                <a16:creationId xmlns:a16="http://schemas.microsoft.com/office/drawing/2014/main" id="{61938C48-D279-4C76-8E82-B5BC9589AC2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/>
              <a:t>How do you score GCS? Highest/lowest possible?</a:t>
            </a:r>
          </a:p>
        </p:txBody>
      </p:sp>
      <p:sp>
        <p:nvSpPr>
          <p:cNvPr id="23556" name="Slide Number Placeholder 3">
            <a:extLst>
              <a:ext uri="{FF2B5EF4-FFF2-40B4-BE49-F238E27FC236}">
                <a16:creationId xmlns:a16="http://schemas.microsoft.com/office/drawing/2014/main" id="{3EF4FB59-0898-49D3-89C0-E7FBE218C7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6D8DB36-E971-43C6-B6C3-4B1794C0BCD4}" type="slidenum">
              <a:rPr lang="en-GB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11</a:t>
            </a:fld>
            <a:endParaRPr lang="en-GB" altLang="en-US">
              <a:latin typeface="Tahoma" panose="020B060403050404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>
            <a:extLst>
              <a:ext uri="{FF2B5EF4-FFF2-40B4-BE49-F238E27FC236}">
                <a16:creationId xmlns:a16="http://schemas.microsoft.com/office/drawing/2014/main" id="{41509B09-F5E0-4838-BCCC-F2A5DB5F0BB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>
            <a:extLst>
              <a:ext uri="{FF2B5EF4-FFF2-40B4-BE49-F238E27FC236}">
                <a16:creationId xmlns:a16="http://schemas.microsoft.com/office/drawing/2014/main" id="{F010B711-4914-4F05-92B9-8DCA674F5E3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altLang="en-US"/>
          </a:p>
        </p:txBody>
      </p:sp>
      <p:sp>
        <p:nvSpPr>
          <p:cNvPr id="25604" name="Slide Number Placeholder 3">
            <a:extLst>
              <a:ext uri="{FF2B5EF4-FFF2-40B4-BE49-F238E27FC236}">
                <a16:creationId xmlns:a16="http://schemas.microsoft.com/office/drawing/2014/main" id="{E3042F73-0946-46A5-9630-C28C0B2D5B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5E4835E-3468-4BA8-9ED1-9CBBA602EB28}" type="slidenum">
              <a:rPr lang="en-GB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12</a:t>
            </a:fld>
            <a:endParaRPr lang="en-GB" altLang="en-US">
              <a:latin typeface="Tahoma" panose="020B060403050404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>
            <a:extLst>
              <a:ext uri="{FF2B5EF4-FFF2-40B4-BE49-F238E27FC236}">
                <a16:creationId xmlns:a16="http://schemas.microsoft.com/office/drawing/2014/main" id="{891589DF-9AF5-479A-9E5D-8809A5A1FFC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>
            <a:extLst>
              <a:ext uri="{FF2B5EF4-FFF2-40B4-BE49-F238E27FC236}">
                <a16:creationId xmlns:a16="http://schemas.microsoft.com/office/drawing/2014/main" id="{7757645E-9B34-40B2-9F76-B05886ACEF7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/>
          </a:p>
        </p:txBody>
      </p:sp>
      <p:sp>
        <p:nvSpPr>
          <p:cNvPr id="27652" name="Slide Number Placeholder 3">
            <a:extLst>
              <a:ext uri="{FF2B5EF4-FFF2-40B4-BE49-F238E27FC236}">
                <a16:creationId xmlns:a16="http://schemas.microsoft.com/office/drawing/2014/main" id="{4E2C5E25-D1A2-417A-B7AF-D7BCD0A75A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C302E1E-FC3A-43A5-AE04-59A27BCCF823}" type="slidenum">
              <a:rPr lang="en-GB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13</a:t>
            </a:fld>
            <a:endParaRPr lang="en-GB" altLang="en-US">
              <a:latin typeface="Tahoma" panose="020B060403050404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>
            <a:extLst>
              <a:ext uri="{FF2B5EF4-FFF2-40B4-BE49-F238E27FC236}">
                <a16:creationId xmlns:a16="http://schemas.microsoft.com/office/drawing/2014/main" id="{13015947-2F83-4A27-837B-AB6829AD311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>
            <a:extLst>
              <a:ext uri="{FF2B5EF4-FFF2-40B4-BE49-F238E27FC236}">
                <a16:creationId xmlns:a16="http://schemas.microsoft.com/office/drawing/2014/main" id="{C9A22B86-F2F9-4DE5-BF1D-5C7390D6804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/>
              <a:t>Show video if possible!!</a:t>
            </a:r>
          </a:p>
          <a:p>
            <a:endParaRPr lang="en-GB" altLang="en-US"/>
          </a:p>
        </p:txBody>
      </p:sp>
      <p:sp>
        <p:nvSpPr>
          <p:cNvPr id="29700" name="Slide Number Placeholder 3">
            <a:extLst>
              <a:ext uri="{FF2B5EF4-FFF2-40B4-BE49-F238E27FC236}">
                <a16:creationId xmlns:a16="http://schemas.microsoft.com/office/drawing/2014/main" id="{C841DCC3-5F84-4088-8C02-563DE49724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4A726F7-14BE-4443-BB07-27FFD2A79FBF}" type="slidenum">
              <a:rPr lang="en-GB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14</a:t>
            </a:fld>
            <a:endParaRPr lang="en-GB" altLang="en-US">
              <a:latin typeface="Tahoma" panose="020B060403050404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>
            <a:extLst>
              <a:ext uri="{FF2B5EF4-FFF2-40B4-BE49-F238E27FC236}">
                <a16:creationId xmlns:a16="http://schemas.microsoft.com/office/drawing/2014/main" id="{723C6165-C732-4FFA-84B7-E4E8280B445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Notes Placeholder 2">
            <a:extLst>
              <a:ext uri="{FF2B5EF4-FFF2-40B4-BE49-F238E27FC236}">
                <a16:creationId xmlns:a16="http://schemas.microsoft.com/office/drawing/2014/main" id="{8DCBBE61-1E77-4188-BDC8-E6CAEBD0B9D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/>
              <a:t>In terms of GCS we don’t need to assess strength yet, this si about comprehension and having an ordered thought process</a:t>
            </a:r>
          </a:p>
        </p:txBody>
      </p:sp>
      <p:sp>
        <p:nvSpPr>
          <p:cNvPr id="44036" name="Slide Number Placeholder 3">
            <a:extLst>
              <a:ext uri="{FF2B5EF4-FFF2-40B4-BE49-F238E27FC236}">
                <a16:creationId xmlns:a16="http://schemas.microsoft.com/office/drawing/2014/main" id="{4E350B82-AF4D-4619-A7CE-37027D033E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20BBCD8-21C4-4751-B14B-7BC8C3CA3F01}" type="slidenum">
              <a:rPr lang="en-GB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27</a:t>
            </a:fld>
            <a:endParaRPr lang="en-GB" altLang="en-US">
              <a:latin typeface="Tahoma" panose="020B060403050404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>
            <a:extLst>
              <a:ext uri="{FF2B5EF4-FFF2-40B4-BE49-F238E27FC236}">
                <a16:creationId xmlns:a16="http://schemas.microsoft.com/office/drawing/2014/main" id="{BEE21383-BA0D-42B8-9B63-012AC0FB1F1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Notes Placeholder 2">
            <a:extLst>
              <a:ext uri="{FF2B5EF4-FFF2-40B4-BE49-F238E27FC236}">
                <a16:creationId xmlns:a16="http://schemas.microsoft.com/office/drawing/2014/main" id="{CD2F698B-0CDC-4993-A364-43437BC8E0B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/>
              <a:t>Squeezing hands is not an adequate response – we have a grasp reflex which could be activated by touching a patients’ palm – false “positive” response</a:t>
            </a:r>
          </a:p>
        </p:txBody>
      </p:sp>
      <p:sp>
        <p:nvSpPr>
          <p:cNvPr id="46084" name="Slide Number Placeholder 3">
            <a:extLst>
              <a:ext uri="{FF2B5EF4-FFF2-40B4-BE49-F238E27FC236}">
                <a16:creationId xmlns:a16="http://schemas.microsoft.com/office/drawing/2014/main" id="{0451BE12-EAE7-459E-B6EC-C003FFD6C9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167FE5C-BDC3-463F-BDBD-67D7AD0001BB}" type="slidenum">
              <a:rPr lang="en-GB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28</a:t>
            </a:fld>
            <a:endParaRPr lang="en-GB" altLang="en-US">
              <a:latin typeface="Tahoma" panose="020B060403050404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>
            <a:extLst>
              <a:ext uri="{FF2B5EF4-FFF2-40B4-BE49-F238E27FC236}">
                <a16:creationId xmlns:a16="http://schemas.microsoft.com/office/drawing/2014/main" id="{A911F58B-4A23-4471-9A3C-4E68027D3F8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Notes Placeholder 2">
            <a:extLst>
              <a:ext uri="{FF2B5EF4-FFF2-40B4-BE49-F238E27FC236}">
                <a16:creationId xmlns:a16="http://schemas.microsoft.com/office/drawing/2014/main" id="{8DD6F03B-8D5E-4209-BA31-9AA24418A4F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/>
              <a:t>What would you do if a score has changed?</a:t>
            </a:r>
          </a:p>
        </p:txBody>
      </p:sp>
      <p:sp>
        <p:nvSpPr>
          <p:cNvPr id="57348" name="Slide Number Placeholder 3">
            <a:extLst>
              <a:ext uri="{FF2B5EF4-FFF2-40B4-BE49-F238E27FC236}">
                <a16:creationId xmlns:a16="http://schemas.microsoft.com/office/drawing/2014/main" id="{446FA178-F82E-4856-A253-D35A5B7335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BDE9F72-1E2D-46E3-A391-129557344471}" type="slidenum">
              <a:rPr lang="en-GB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38</a:t>
            </a:fld>
            <a:endParaRPr lang="en-GB" altLang="en-US">
              <a:latin typeface="Tahoma" panose="020B060403050404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>
            <a:extLst>
              <a:ext uri="{FF2B5EF4-FFF2-40B4-BE49-F238E27FC236}">
                <a16:creationId xmlns:a16="http://schemas.microsoft.com/office/drawing/2014/main" id="{0B951EDF-A9D4-4D5F-A8F9-39A72FF8206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Notes Placeholder 2">
            <a:extLst>
              <a:ext uri="{FF2B5EF4-FFF2-40B4-BE49-F238E27FC236}">
                <a16:creationId xmlns:a16="http://schemas.microsoft.com/office/drawing/2014/main" id="{974E3DA9-1B91-46C6-994F-6D91F94D0EB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/>
          </a:p>
        </p:txBody>
      </p:sp>
      <p:sp>
        <p:nvSpPr>
          <p:cNvPr id="63492" name="Slide Number Placeholder 3">
            <a:extLst>
              <a:ext uri="{FF2B5EF4-FFF2-40B4-BE49-F238E27FC236}">
                <a16:creationId xmlns:a16="http://schemas.microsoft.com/office/drawing/2014/main" id="{D88E8D96-77CA-45AA-B060-00D3678507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AE36F67-FA26-4CD9-BD6F-48DE3C692B1E}" type="slidenum">
              <a:rPr lang="en-GB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43</a:t>
            </a:fld>
            <a:endParaRPr lang="en-GB" altLang="en-US">
              <a:latin typeface="Tahoma" panose="020B060403050404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>
            <a:extLst>
              <a:ext uri="{FF2B5EF4-FFF2-40B4-BE49-F238E27FC236}">
                <a16:creationId xmlns:a16="http://schemas.microsoft.com/office/drawing/2014/main" id="{082847E7-BF2E-40C1-98CA-72E3C1467FF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Notes Placeholder 2">
            <a:extLst>
              <a:ext uri="{FF2B5EF4-FFF2-40B4-BE49-F238E27FC236}">
                <a16:creationId xmlns:a16="http://schemas.microsoft.com/office/drawing/2014/main" id="{02DD95B8-40E4-41A6-B8C0-59D20035761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/>
              <a:t>Stop video at 2:08</a:t>
            </a:r>
          </a:p>
        </p:txBody>
      </p:sp>
      <p:sp>
        <p:nvSpPr>
          <p:cNvPr id="70660" name="Slide Number Placeholder 3">
            <a:extLst>
              <a:ext uri="{FF2B5EF4-FFF2-40B4-BE49-F238E27FC236}">
                <a16:creationId xmlns:a16="http://schemas.microsoft.com/office/drawing/2014/main" id="{6A471C71-1A71-44B1-AEFA-963F5D2202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8D9DEE9-8EC8-475B-ADBB-C52DECBC40BC}" type="slidenum">
              <a:rPr lang="en-GB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49</a:t>
            </a:fld>
            <a:endParaRPr lang="en-GB" altLang="en-US">
              <a:latin typeface="Tahoma" panose="020B060403050404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F269256-5DEE-4E6A-90E8-FC89B99979C0}"/>
              </a:ext>
            </a:extLst>
          </p:cNvPr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Straight Connector 4">
            <a:extLst>
              <a:ext uri="{FF2B5EF4-FFF2-40B4-BE49-F238E27FC236}">
                <a16:creationId xmlns:a16="http://schemas.microsoft.com/office/drawing/2014/main" id="{748330BD-02C6-4DF2-897D-79BB2EE15141}"/>
              </a:ext>
            </a:extLst>
          </p:cNvPr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Tahoma" charset="0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30">
            <a:extLst>
              <a:ext uri="{FF2B5EF4-FFF2-40B4-BE49-F238E27FC236}">
                <a16:creationId xmlns:a16="http://schemas.microsoft.com/office/drawing/2014/main" id="{5EA00F1D-4B18-452E-A9A2-F0A9F477D0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Footer Placeholder 17">
            <a:extLst>
              <a:ext uri="{FF2B5EF4-FFF2-40B4-BE49-F238E27FC236}">
                <a16:creationId xmlns:a16="http://schemas.microsoft.com/office/drawing/2014/main" id="{36B53DB9-D22E-45AC-85C6-3F6C83A81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en-GB" altLang="en-US"/>
          </a:p>
        </p:txBody>
      </p:sp>
      <p:sp>
        <p:nvSpPr>
          <p:cNvPr id="8" name="Slide Number Placeholder 28">
            <a:extLst>
              <a:ext uri="{FF2B5EF4-FFF2-40B4-BE49-F238E27FC236}">
                <a16:creationId xmlns:a16="http://schemas.microsoft.com/office/drawing/2014/main" id="{16EADE16-FF05-4FCE-9E96-863AF72D5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DC3BD693-4217-4B5E-84DE-54651E0E9E0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149460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6">
            <a:extLst>
              <a:ext uri="{FF2B5EF4-FFF2-40B4-BE49-F238E27FC236}">
                <a16:creationId xmlns:a16="http://schemas.microsoft.com/office/drawing/2014/main" id="{C689A995-C0BD-4DBB-B7F1-7BF96EB13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B0AB33A0-E8A8-41B0-97A5-F33F1D5A8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15">
            <a:extLst>
              <a:ext uri="{FF2B5EF4-FFF2-40B4-BE49-F238E27FC236}">
                <a16:creationId xmlns:a16="http://schemas.microsoft.com/office/drawing/2014/main" id="{DF87BB2E-081A-4E14-AB6A-F8E9498B0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FCBEB0-1613-4BE0-BB5C-111CB66AF6F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3462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D5708A-F124-4322-B0A3-5D44D44EB5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E29596-4E03-42E8-8170-D7497D489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1D20C2-2247-43F5-A88D-88DF0E2C1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EB74A4-40B6-4298-B760-7750F4BB614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885402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6">
            <a:extLst>
              <a:ext uri="{FF2B5EF4-FFF2-40B4-BE49-F238E27FC236}">
                <a16:creationId xmlns:a16="http://schemas.microsoft.com/office/drawing/2014/main" id="{9A3C9847-5600-47D0-BA02-6AD38A576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B954422B-9131-4C96-915A-E12194D36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Slide Number Placeholder 15">
            <a:extLst>
              <a:ext uri="{FF2B5EF4-FFF2-40B4-BE49-F238E27FC236}">
                <a16:creationId xmlns:a16="http://schemas.microsoft.com/office/drawing/2014/main" id="{3986CD8A-E6CF-451A-9F85-807D1A1F2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77AAF3-422B-4819-9F57-A4C65D9D444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290041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26">
            <a:extLst>
              <a:ext uri="{FF2B5EF4-FFF2-40B4-BE49-F238E27FC236}">
                <a16:creationId xmlns:a16="http://schemas.microsoft.com/office/drawing/2014/main" id="{DE5E07D3-0558-4EDE-B995-5E96B8192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52DF8001-23A8-41F5-B42C-0A4984DF4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9" name="Slide Number Placeholder 15">
            <a:extLst>
              <a:ext uri="{FF2B5EF4-FFF2-40B4-BE49-F238E27FC236}">
                <a16:creationId xmlns:a16="http://schemas.microsoft.com/office/drawing/2014/main" id="{FF5060E1-8A82-4B7F-B6F5-43BF98F55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7E2372-0001-437E-9608-901210E4EB3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07512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6">
            <a:extLst>
              <a:ext uri="{FF2B5EF4-FFF2-40B4-BE49-F238E27FC236}">
                <a16:creationId xmlns:a16="http://schemas.microsoft.com/office/drawing/2014/main" id="{875D0141-D6AB-4D90-83C3-F7027289F8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EF4213-21CF-4883-8F12-5394A6345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Slide Number Placeholder 15">
            <a:extLst>
              <a:ext uri="{FF2B5EF4-FFF2-40B4-BE49-F238E27FC236}">
                <a16:creationId xmlns:a16="http://schemas.microsoft.com/office/drawing/2014/main" id="{FBD47B69-A92B-450C-BA15-DC74A98DB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9906DE-248D-478C-8BB2-6C2D3A11FB8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96821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6">
            <a:extLst>
              <a:ext uri="{FF2B5EF4-FFF2-40B4-BE49-F238E27FC236}">
                <a16:creationId xmlns:a16="http://schemas.microsoft.com/office/drawing/2014/main" id="{455E62BF-4A86-48C5-ABF5-A9CFA8491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2AC634C2-3F45-460D-A58D-19B1E1C5D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Slide Number Placeholder 15">
            <a:extLst>
              <a:ext uri="{FF2B5EF4-FFF2-40B4-BE49-F238E27FC236}">
                <a16:creationId xmlns:a16="http://schemas.microsoft.com/office/drawing/2014/main" id="{045C1847-C798-4D86-809A-29EE15DE1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24394F-094C-4F63-B239-086EC218DEB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59631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6">
            <a:extLst>
              <a:ext uri="{FF2B5EF4-FFF2-40B4-BE49-F238E27FC236}">
                <a16:creationId xmlns:a16="http://schemas.microsoft.com/office/drawing/2014/main" id="{EED3452E-62A4-4823-AEC4-58662E44E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BCAB1BDA-CD66-4CCB-A3EA-98FB19801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Slide Number Placeholder 15">
            <a:extLst>
              <a:ext uri="{FF2B5EF4-FFF2-40B4-BE49-F238E27FC236}">
                <a16:creationId xmlns:a16="http://schemas.microsoft.com/office/drawing/2014/main" id="{6E960533-BD4D-4488-9FD3-CF7896DFA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11F54D-17A3-4A59-BD78-FF1508B1DE4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30259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292EE35-7DF5-4370-9366-3762200177CA}"/>
              </a:ext>
            </a:extLst>
          </p:cNvPr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A0B218-0309-443B-AFC9-FBC17B83E4A9}"/>
              </a:ext>
            </a:extLst>
          </p:cNvPr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393843AC-8C3B-4F22-B7D5-E364C2E5D6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GB" altLang="en-US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1403572D-1B82-4203-9B3A-7CACB6CBA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GB" altLang="en-US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1A13C849-B6F4-429E-921D-22EB0CD7C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F012E0-81DF-4D98-8F4C-6E61B3897E5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208325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6">
            <a:extLst>
              <a:ext uri="{FF2B5EF4-FFF2-40B4-BE49-F238E27FC236}">
                <a16:creationId xmlns:a16="http://schemas.microsoft.com/office/drawing/2014/main" id="{A1943B44-633D-43D2-8346-61E464B2D7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8D13BBC7-BFCA-40EC-A05B-D39825BAE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15">
            <a:extLst>
              <a:ext uri="{FF2B5EF4-FFF2-40B4-BE49-F238E27FC236}">
                <a16:creationId xmlns:a16="http://schemas.microsoft.com/office/drawing/2014/main" id="{2AD629CD-1C8C-4DC3-8648-943CADEB6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019DF6-C0C3-4A8E-A0B6-C555E6BD77C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862213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A0A2D7-D760-4269-9EDF-BB87717922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8EA381-84CB-4996-85CB-911E3995E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90D45F-7BD1-4491-B0E8-D5831640B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4A6566-1431-460C-99CC-A3AE5BB2843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05565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BB0B996-CD7C-4878-B38F-7CC9F484C9CD}"/>
              </a:ext>
            </a:extLst>
          </p:cNvPr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Title Placeholder 2">
            <a:extLst>
              <a:ext uri="{FF2B5EF4-FFF2-40B4-BE49-F238E27FC236}">
                <a16:creationId xmlns:a16="http://schemas.microsoft.com/office/drawing/2014/main" id="{A85CFB31-0DC6-449D-AF16-64C940137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30" name="Text Placeholder 30">
            <a:extLst>
              <a:ext uri="{FF2B5EF4-FFF2-40B4-BE49-F238E27FC236}">
                <a16:creationId xmlns:a16="http://schemas.microsoft.com/office/drawing/2014/main" id="{0D272786-BCDB-460D-9D94-863CEE4307C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7" name="Date Placeholder 26">
            <a:extLst>
              <a:ext uri="{FF2B5EF4-FFF2-40B4-BE49-F238E27FC236}">
                <a16:creationId xmlns:a16="http://schemas.microsoft.com/office/drawing/2014/main" id="{6411082C-8EB1-4B0C-B209-8ECF7D3114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  <a:latin typeface="Tahoma" charset="0"/>
              </a:defRPr>
            </a:lvl1pPr>
            <a:extLst/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59656F-00E9-4F40-9173-284D8C9BED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  <a:latin typeface="Tahoma" charset="0"/>
              </a:defRPr>
            </a:lvl1pPr>
            <a:extLst/>
          </a:lstStyle>
          <a:p>
            <a:pPr>
              <a:defRPr/>
            </a:pPr>
            <a:endParaRPr lang="en-GB" altLang="en-US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A3D74AE7-A43D-41E9-A031-7ACEEBC850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33D7AEB2-5AEB-492E-9872-8104065C7CF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799" r:id="rId2"/>
    <p:sldLayoutId id="2147483807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8" r:id="rId9"/>
    <p:sldLayoutId id="2147483805" r:id="rId10"/>
    <p:sldLayoutId id="214748380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anose="05020102010507070707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anose="05020102010507070707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anose="05000000000000000000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anose="05020102010507070707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anose="05000000000000000000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youtube.com/watch?v=pHfbmr9wVQc&amp;t=31s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youtube.com/watch?v=ruUtyykHs54&amp;t=13s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1epsY38nqco&amp;t=15s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6674FD74-D93C-4ED5-9EBB-C5C116177C5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042988" y="2924175"/>
            <a:ext cx="7086600" cy="9366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altLang="en-US" dirty="0">
                <a:solidFill>
                  <a:schemeClr val="tx1"/>
                </a:solidFill>
                <a:latin typeface="Garamond" pitchFamily="18" charset="0"/>
              </a:rPr>
              <a:t>GCS AND LIMB Assessment</a:t>
            </a:r>
            <a:br>
              <a:rPr lang="en-GB" altLang="en-US" dirty="0">
                <a:solidFill>
                  <a:schemeClr val="tx1"/>
                </a:solidFill>
              </a:rPr>
            </a:br>
            <a:endParaRPr lang="en-GB" altLang="en-US" dirty="0">
              <a:solidFill>
                <a:schemeClr val="tx1"/>
              </a:solidFill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9BDEE248-A25D-4079-AF74-B3A27D9D7A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354388" y="3540125"/>
            <a:ext cx="5114925" cy="1101725"/>
          </a:xfrm>
        </p:spPr>
        <p:txBody>
          <a:bodyPr>
            <a:normAutofit fontScale="92500" lnSpcReduction="10000"/>
          </a:bodyPr>
          <a:lstStyle/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en-US" altLang="en-US" sz="2800" dirty="0">
                <a:latin typeface="Garamond" pitchFamily="18" charset="0"/>
              </a:rPr>
              <a:t>PE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en-US" altLang="en-US" sz="2800" dirty="0">
                <a:latin typeface="Garamond" pitchFamily="18" charset="0"/>
              </a:rPr>
              <a:t>NICU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en-US" altLang="en-US" sz="2800" dirty="0"/>
              <a:t>                                                                          </a:t>
            </a:r>
          </a:p>
        </p:txBody>
      </p:sp>
      <p:sp>
        <p:nvSpPr>
          <p:cNvPr id="8196" name="Rectangle 4">
            <a:extLst>
              <a:ext uri="{FF2B5EF4-FFF2-40B4-BE49-F238E27FC236}">
                <a16:creationId xmlns:a16="http://schemas.microsoft.com/office/drawing/2014/main" id="{F3433020-6BC4-4027-9C2F-9D92ECE230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080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anose="05020102010507070707" pitchFamily="18" charset="2"/>
              <a:buChar char=""/>
              <a:defRPr sz="26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anose="05020102010507070707" pitchFamily="18" charset="2"/>
              <a:buChar char=""/>
              <a:defRPr sz="2300">
                <a:solidFill>
                  <a:srgbClr val="6C6C6C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anose="05000000000000000000" pitchFamily="2" charset="2"/>
              <a:buChar char="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rgbClr val="6C6C6C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pic>
        <p:nvPicPr>
          <p:cNvPr id="8197" name="Picture 10">
            <a:extLst>
              <a:ext uri="{FF2B5EF4-FFF2-40B4-BE49-F238E27FC236}">
                <a16:creationId xmlns:a16="http://schemas.microsoft.com/office/drawing/2014/main" id="{F6BFF885-441D-48FD-96DB-9E6E264328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5445125"/>
            <a:ext cx="1223963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11">
            <a:extLst>
              <a:ext uri="{FF2B5EF4-FFF2-40B4-BE49-F238E27FC236}">
                <a16:creationId xmlns:a16="http://schemas.microsoft.com/office/drawing/2014/main" id="{E964408C-3553-4899-B940-CE29E5E3D4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5948363"/>
            <a:ext cx="36004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9" name="Rectangle 8">
            <a:extLst>
              <a:ext uri="{FF2B5EF4-FFF2-40B4-BE49-F238E27FC236}">
                <a16:creationId xmlns:a16="http://schemas.microsoft.com/office/drawing/2014/main" id="{B4EF40A5-2407-4CBF-9F91-FE456249CC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anose="05020102010507070707" pitchFamily="18" charset="2"/>
              <a:buChar char=""/>
              <a:defRPr sz="26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anose="05020102010507070707" pitchFamily="18" charset="2"/>
              <a:buChar char=""/>
              <a:defRPr sz="2300">
                <a:solidFill>
                  <a:srgbClr val="6C6C6C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anose="05000000000000000000" pitchFamily="2" charset="2"/>
              <a:buChar char="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rgbClr val="6C6C6C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800">
              <a:latin typeface="Tahoma" panose="020B0604030504040204" pitchFamily="34" charset="0"/>
            </a:endParaRPr>
          </a:p>
        </p:txBody>
      </p:sp>
      <p:sp>
        <p:nvSpPr>
          <p:cNvPr id="8200" name="Rectangle 9">
            <a:extLst>
              <a:ext uri="{FF2B5EF4-FFF2-40B4-BE49-F238E27FC236}">
                <a16:creationId xmlns:a16="http://schemas.microsoft.com/office/drawing/2014/main" id="{31D86840-F31B-4172-8BD2-FE5E3F713E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953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anose="05020102010507070707" pitchFamily="18" charset="2"/>
              <a:buChar char=""/>
              <a:defRPr sz="26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anose="05020102010507070707" pitchFamily="18" charset="2"/>
              <a:buChar char=""/>
              <a:defRPr sz="2300">
                <a:solidFill>
                  <a:srgbClr val="6C6C6C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anose="05000000000000000000" pitchFamily="2" charset="2"/>
              <a:buChar char="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rgbClr val="6C6C6C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                                 </a:t>
            </a:r>
            <a:endParaRPr lang="en-GB" altLang="en-US" sz="240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6AB02-6BFC-4460-B241-2628D265D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876077"/>
          </a:xfrm>
        </p:spPr>
        <p:txBody>
          <a:bodyPr/>
          <a:lstStyle/>
          <a:p>
            <a:pPr>
              <a:defRPr/>
            </a:pPr>
            <a:r>
              <a:rPr lang="en-GB" sz="3400" dirty="0">
                <a:solidFill>
                  <a:schemeClr val="tx1"/>
                </a:solidFill>
                <a:latin typeface="Garamond" panose="02020404030301010803" pitchFamily="18" charset="0"/>
              </a:rPr>
              <a:t>Learning</a:t>
            </a:r>
            <a:r>
              <a:rPr lang="en-GB" sz="3400" dirty="0">
                <a:latin typeface="Garamond" panose="02020404030301010803" pitchFamily="18" charset="0"/>
              </a:rPr>
              <a:t> </a:t>
            </a:r>
            <a:r>
              <a:rPr lang="en-GB" sz="3400" dirty="0">
                <a:solidFill>
                  <a:schemeClr val="tx1"/>
                </a:solidFill>
                <a:latin typeface="Garamond" panose="02020404030301010803" pitchFamily="18" charset="0"/>
              </a:rPr>
              <a:t>Objectives</a:t>
            </a:r>
          </a:p>
        </p:txBody>
      </p:sp>
      <p:sp>
        <p:nvSpPr>
          <p:cNvPr id="9219" name="Content Placeholder 2">
            <a:extLst>
              <a:ext uri="{FF2B5EF4-FFF2-40B4-BE49-F238E27FC236}">
                <a16:creationId xmlns:a16="http://schemas.microsoft.com/office/drawing/2014/main" id="{D7DAAA46-F5F5-4471-A972-1577F4F9F7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239000" cy="3979863"/>
          </a:xfrm>
        </p:spPr>
        <p:txBody>
          <a:bodyPr/>
          <a:lstStyle/>
          <a:p>
            <a:endParaRPr lang="en-GB" altLang="en-US" dirty="0"/>
          </a:p>
          <a:p>
            <a:r>
              <a:rPr lang="en-GB" altLang="en-US" dirty="0">
                <a:latin typeface="Garamond" panose="02020404030301010803" pitchFamily="18" charset="0"/>
              </a:rPr>
              <a:t>Purpose of a neurological assessment</a:t>
            </a:r>
          </a:p>
          <a:p>
            <a:r>
              <a:rPr lang="en-GB" altLang="en-US" dirty="0">
                <a:latin typeface="Garamond" panose="02020404030301010803" pitchFamily="18" charset="0"/>
              </a:rPr>
              <a:t>Definition and indications of carrying out a GCS assessment</a:t>
            </a:r>
          </a:p>
          <a:p>
            <a:r>
              <a:rPr lang="en-GB" altLang="en-US" dirty="0">
                <a:latin typeface="Garamond" panose="02020404030301010803" pitchFamily="18" charset="0"/>
              </a:rPr>
              <a:t>Causes of altered consciousness</a:t>
            </a:r>
          </a:p>
          <a:p>
            <a:r>
              <a:rPr lang="en-GB" altLang="en-US" dirty="0">
                <a:latin typeface="Garamond" panose="02020404030301010803" pitchFamily="18" charset="0"/>
              </a:rPr>
              <a:t>How to carry out a GCS, pupil and limb assessment</a:t>
            </a:r>
          </a:p>
          <a:p>
            <a:endParaRPr lang="en-GB" altLang="en-US" dirty="0"/>
          </a:p>
        </p:txBody>
      </p:sp>
      <p:pic>
        <p:nvPicPr>
          <p:cNvPr id="9220" name="Picture 10">
            <a:extLst>
              <a:ext uri="{FF2B5EF4-FFF2-40B4-BE49-F238E27FC236}">
                <a16:creationId xmlns:a16="http://schemas.microsoft.com/office/drawing/2014/main" id="{6E0FF55B-8513-42E7-BFB7-D3BB1BD78B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5445125"/>
            <a:ext cx="1223963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11">
            <a:extLst>
              <a:ext uri="{FF2B5EF4-FFF2-40B4-BE49-F238E27FC236}">
                <a16:creationId xmlns:a16="http://schemas.microsoft.com/office/drawing/2014/main" id="{F6DEABBA-151C-49F4-A9E1-F34E69DA82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5948363"/>
            <a:ext cx="36004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5150C4C8-F8B1-4D44-8727-4900CABAB1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altLang="en-US" dirty="0">
                <a:solidFill>
                  <a:schemeClr val="tx1"/>
                </a:solidFill>
                <a:latin typeface="Garamond" pitchFamily="18" charset="0"/>
              </a:rPr>
              <a:t>Purpose of Neurological Assessment</a:t>
            </a:r>
            <a:endParaRPr lang="en-US" altLang="en-US" dirty="0">
              <a:solidFill>
                <a:schemeClr val="tx1"/>
              </a:solidFill>
              <a:latin typeface="Garamond" pitchFamily="18" charset="0"/>
            </a:endParaRP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E3F0FF90-DD56-4D8E-BA4B-B4BA6584E8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altLang="en-US" sz="2800">
                <a:latin typeface="Garamond" panose="02020404030301010803" pitchFamily="18" charset="0"/>
              </a:rPr>
              <a:t>Determine whether the patient has a neurological problem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2800">
                <a:latin typeface="Garamond" panose="02020404030301010803" pitchFamily="18" charset="0"/>
              </a:rPr>
              <a:t>Establish a baseline assessment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2800">
                <a:latin typeface="Garamond" panose="02020404030301010803" pitchFamily="18" charset="0"/>
              </a:rPr>
              <a:t>Determine any changes in condition (improving, the same or deteriorating)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2800">
                <a:latin typeface="Garamond" panose="02020404030301010803" pitchFamily="18" charset="0"/>
              </a:rPr>
              <a:t>Detect life-threatening situations which need medical intervention</a:t>
            </a:r>
            <a:endParaRPr lang="en-US" altLang="en-US" sz="2800">
              <a:latin typeface="Garamond" panose="02020404030301010803" pitchFamily="18" charset="0"/>
            </a:endParaRPr>
          </a:p>
        </p:txBody>
      </p:sp>
      <p:pic>
        <p:nvPicPr>
          <p:cNvPr id="10244" name="Picture 10">
            <a:extLst>
              <a:ext uri="{FF2B5EF4-FFF2-40B4-BE49-F238E27FC236}">
                <a16:creationId xmlns:a16="http://schemas.microsoft.com/office/drawing/2014/main" id="{85970AE5-EB33-4ECD-AF6E-60B1ACA51C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5445125"/>
            <a:ext cx="1223963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11">
            <a:extLst>
              <a:ext uri="{FF2B5EF4-FFF2-40B4-BE49-F238E27FC236}">
                <a16:creationId xmlns:a16="http://schemas.microsoft.com/office/drawing/2014/main" id="{BDC16949-CED4-4192-914C-491CA9B2DA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5948363"/>
            <a:ext cx="36004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0B192901-5E85-403D-BB1F-1012A2F9E1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732696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altLang="en-US" dirty="0">
                <a:solidFill>
                  <a:schemeClr val="tx1"/>
                </a:solidFill>
                <a:latin typeface="Garamond" pitchFamily="18" charset="0"/>
              </a:rPr>
              <a:t>Neurological Assessment</a:t>
            </a:r>
            <a:endParaRPr lang="en-US" altLang="en-US" dirty="0">
              <a:solidFill>
                <a:schemeClr val="tx1"/>
              </a:solidFill>
              <a:latin typeface="Garamond" pitchFamily="18" charset="0"/>
            </a:endParaRP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5F24A44C-E9C0-425A-BC2A-4D40C9B927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8413"/>
            <a:ext cx="7239000" cy="5187950"/>
          </a:xfrm>
        </p:spPr>
        <p:txBody>
          <a:bodyPr/>
          <a:lstStyle/>
          <a:p>
            <a:pPr eaLnBrk="1" hangingPunct="1"/>
            <a:r>
              <a:rPr lang="en-GB" altLang="en-US">
                <a:latin typeface="Garamond" panose="02020404030301010803" pitchFamily="18" charset="0"/>
              </a:rPr>
              <a:t>Level of Consciousness</a:t>
            </a:r>
          </a:p>
          <a:p>
            <a:pPr eaLnBrk="1" hangingPunct="1"/>
            <a:r>
              <a:rPr lang="en-GB" altLang="en-US">
                <a:latin typeface="Garamond" panose="02020404030301010803" pitchFamily="18" charset="0"/>
              </a:rPr>
              <a:t>Pupillary Reaction</a:t>
            </a:r>
          </a:p>
          <a:p>
            <a:pPr eaLnBrk="1" hangingPunct="1"/>
            <a:r>
              <a:rPr lang="en-GB" altLang="en-US">
                <a:latin typeface="Garamond" panose="02020404030301010803" pitchFamily="18" charset="0"/>
              </a:rPr>
              <a:t>Vital Signs</a:t>
            </a:r>
          </a:p>
          <a:p>
            <a:pPr eaLnBrk="1" hangingPunct="1"/>
            <a:r>
              <a:rPr lang="en-GB" altLang="en-US">
                <a:latin typeface="Garamond" panose="02020404030301010803" pitchFamily="18" charset="0"/>
              </a:rPr>
              <a:t>Motor Function</a:t>
            </a:r>
          </a:p>
          <a:p>
            <a:pPr eaLnBrk="1" hangingPunct="1"/>
            <a:r>
              <a:rPr lang="en-GB" altLang="en-US">
                <a:latin typeface="Garamond" panose="02020404030301010803" pitchFamily="18" charset="0"/>
              </a:rPr>
              <a:t>Sensory Function </a:t>
            </a:r>
          </a:p>
          <a:p>
            <a:pPr eaLnBrk="1" hangingPunct="1"/>
            <a:r>
              <a:rPr lang="en-GB" altLang="en-US">
                <a:latin typeface="Garamond" panose="02020404030301010803" pitchFamily="18" charset="0"/>
              </a:rPr>
              <a:t>Cranial Nerve Dysfunction</a:t>
            </a:r>
          </a:p>
          <a:p>
            <a:pPr eaLnBrk="1" hangingPunct="1"/>
            <a:r>
              <a:rPr lang="en-GB" altLang="en-US">
                <a:latin typeface="Garamond" panose="02020404030301010803" pitchFamily="18" charset="0"/>
              </a:rPr>
              <a:t>Leads to: </a:t>
            </a:r>
            <a:r>
              <a:rPr lang="en-GB" altLang="en-US" b="1">
                <a:latin typeface="Garamond" panose="02020404030301010803" pitchFamily="18" charset="0"/>
              </a:rPr>
              <a:t>Identification, prevention and treatment of secondary “cerebral” insults that 		will worsen outcome.</a:t>
            </a:r>
          </a:p>
          <a:p>
            <a:endParaRPr lang="en-GB" altLang="en-US"/>
          </a:p>
          <a:p>
            <a:pPr eaLnBrk="1" hangingPunct="1"/>
            <a:endParaRPr lang="en-US" altLang="en-US">
              <a:latin typeface="Garamond" panose="02020404030301010803" pitchFamily="18" charset="0"/>
            </a:endParaRPr>
          </a:p>
        </p:txBody>
      </p:sp>
      <p:pic>
        <p:nvPicPr>
          <p:cNvPr id="11268" name="Picture 10">
            <a:extLst>
              <a:ext uri="{FF2B5EF4-FFF2-40B4-BE49-F238E27FC236}">
                <a16:creationId xmlns:a16="http://schemas.microsoft.com/office/drawing/2014/main" id="{66B72BBD-BBD4-41AE-B941-90014A892C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5445125"/>
            <a:ext cx="1223963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11">
            <a:extLst>
              <a:ext uri="{FF2B5EF4-FFF2-40B4-BE49-F238E27FC236}">
                <a16:creationId xmlns:a16="http://schemas.microsoft.com/office/drawing/2014/main" id="{7BAD5CC2-A4C2-481D-A24D-82120AFBF5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5948363"/>
            <a:ext cx="36004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7F42FCA7-9826-4765-B663-2C1FFFDD50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804704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altLang="en-US" dirty="0">
                <a:solidFill>
                  <a:schemeClr val="tx1"/>
                </a:solidFill>
                <a:latin typeface="Garamond" pitchFamily="18" charset="0"/>
              </a:rPr>
              <a:t>Consciousness</a:t>
            </a:r>
            <a:endParaRPr lang="en-US" altLang="en-US" dirty="0">
              <a:solidFill>
                <a:schemeClr val="tx1"/>
              </a:solidFill>
              <a:latin typeface="Garamond" pitchFamily="18" charset="0"/>
            </a:endParaRP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2454F615-6AE7-4A60-9E4F-AF28493084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altLang="en-US">
                <a:latin typeface="Garamond" panose="02020404030301010803" pitchFamily="18" charset="0"/>
              </a:rPr>
              <a:t>Arousal and wakefulness involves the reticular activating system in the brain stem.</a:t>
            </a:r>
          </a:p>
          <a:p>
            <a:pPr eaLnBrk="1" hangingPunct="1"/>
            <a:r>
              <a:rPr lang="en-GB" altLang="en-US">
                <a:latin typeface="Garamond" panose="02020404030301010803" pitchFamily="18" charset="0"/>
              </a:rPr>
              <a:t>Consciousness is the most sensitive indicator of neurological change.</a:t>
            </a:r>
          </a:p>
          <a:p>
            <a:pPr eaLnBrk="1" hangingPunct="1"/>
            <a:r>
              <a:rPr lang="en-US" altLang="en-US">
                <a:latin typeface="Garamond" panose="02020404030301010803" pitchFamily="18" charset="0"/>
              </a:rPr>
              <a:t>For the purpose of the GCS, consciousness is defined as the brain’s ability to engage with its immediate surroundings.</a:t>
            </a:r>
            <a:endParaRPr lang="en-GB" altLang="en-US">
              <a:latin typeface="Garamond" panose="02020404030301010803" pitchFamily="18" charset="0"/>
            </a:endParaRPr>
          </a:p>
          <a:p>
            <a:pPr eaLnBrk="1" hangingPunct="1"/>
            <a:endParaRPr lang="en-GB" altLang="en-US">
              <a:latin typeface="Garamond" panose="02020404030301010803" pitchFamily="18" charset="0"/>
            </a:endParaRPr>
          </a:p>
          <a:p>
            <a:pPr eaLnBrk="1" hangingPunct="1">
              <a:buFontTx/>
              <a:buNone/>
            </a:pPr>
            <a:endParaRPr lang="en-GB" altLang="en-US">
              <a:latin typeface="Garamond" panose="02020404030301010803" pitchFamily="18" charset="0"/>
            </a:endParaRPr>
          </a:p>
        </p:txBody>
      </p:sp>
      <p:pic>
        <p:nvPicPr>
          <p:cNvPr id="13316" name="Picture 10">
            <a:extLst>
              <a:ext uri="{FF2B5EF4-FFF2-40B4-BE49-F238E27FC236}">
                <a16:creationId xmlns:a16="http://schemas.microsoft.com/office/drawing/2014/main" id="{D5D696EC-78AB-48E1-9557-0BA0821D03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5445125"/>
            <a:ext cx="1223963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11">
            <a:extLst>
              <a:ext uri="{FF2B5EF4-FFF2-40B4-BE49-F238E27FC236}">
                <a16:creationId xmlns:a16="http://schemas.microsoft.com/office/drawing/2014/main" id="{36E46A73-6E54-4197-A045-E21B3B85B6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5948363"/>
            <a:ext cx="36004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4EBD7ED-7C5C-4734-8EFE-FC94555F62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en-GB" altLang="en-US" sz="3600">
                <a:solidFill>
                  <a:schemeClr val="tx1"/>
                </a:solidFill>
              </a:rPr>
            </a:br>
            <a:r>
              <a:rPr lang="en-GB" altLang="en-US">
                <a:solidFill>
                  <a:schemeClr val="tx1"/>
                </a:solidFill>
                <a:latin typeface="Garamond" pitchFamily="18" charset="0"/>
              </a:rPr>
              <a:t>The Glasgow Coma Scale</a:t>
            </a:r>
            <a:br>
              <a:rPr lang="en-GB" altLang="en-US">
                <a:solidFill>
                  <a:schemeClr val="tx1"/>
                </a:solidFill>
                <a:latin typeface="Garamond" pitchFamily="18" charset="0"/>
              </a:rPr>
            </a:br>
            <a:r>
              <a:rPr lang="en-GB" altLang="en-US" sz="2400">
                <a:solidFill>
                  <a:schemeClr val="tx1"/>
                </a:solidFill>
                <a:latin typeface="Garamond" pitchFamily="18" charset="0"/>
              </a:rPr>
              <a:t>Teasdale &amp; Jennett (1974)</a:t>
            </a:r>
            <a:br>
              <a:rPr lang="en-GB" altLang="en-US" sz="3600">
                <a:solidFill>
                  <a:schemeClr val="tx1"/>
                </a:solidFill>
              </a:rPr>
            </a:br>
            <a:endParaRPr lang="en-GB" altLang="en-US">
              <a:solidFill>
                <a:schemeClr val="tx1"/>
              </a:solidFill>
            </a:endParaRP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8E3EF475-3894-4D6F-9BD7-01861444EB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96975"/>
            <a:ext cx="7239000" cy="525938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GB" altLang="en-US"/>
              <a:t>	</a:t>
            </a:r>
            <a:r>
              <a:rPr lang="en-GB" altLang="en-US">
                <a:latin typeface="Garamond" panose="02020404030301010803" pitchFamily="18" charset="0"/>
              </a:rPr>
              <a:t>Aims to provide a quick and reliable tool for the assessment of consciousness in the acute patient who has sustained cerebral insult.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en-GB" altLang="en-US">
                <a:latin typeface="Garamond" panose="02020404030301010803" pitchFamily="18" charset="0"/>
              </a:rPr>
              <a:t>The GCS was developed to standardise descriptions of coma which mean different things to different people e.g. drowsy, stupor, semi-conscious.</a:t>
            </a:r>
          </a:p>
          <a:p>
            <a:pPr eaLnBrk="1" hangingPunct="1">
              <a:buFontTx/>
              <a:buNone/>
            </a:pPr>
            <a:endParaRPr lang="en-GB" altLang="en-US">
              <a:latin typeface="Garamond" panose="02020404030301010803" pitchFamily="18" charset="0"/>
            </a:endParaRPr>
          </a:p>
        </p:txBody>
      </p:sp>
      <p:pic>
        <p:nvPicPr>
          <p:cNvPr id="14340" name="Picture 4" descr="MCHM00302_0000[1]">
            <a:extLst>
              <a:ext uri="{FF2B5EF4-FFF2-40B4-BE49-F238E27FC236}">
                <a16:creationId xmlns:a16="http://schemas.microsoft.com/office/drawing/2014/main" id="{D743E9B9-D67C-4517-AEE4-50452267BB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3700463"/>
            <a:ext cx="4573588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10">
            <a:extLst>
              <a:ext uri="{FF2B5EF4-FFF2-40B4-BE49-F238E27FC236}">
                <a16:creationId xmlns:a16="http://schemas.microsoft.com/office/drawing/2014/main" id="{0D741C62-0AD2-4BEA-86F1-FEEB1C2D67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5445125"/>
            <a:ext cx="1223963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11">
            <a:extLst>
              <a:ext uri="{FF2B5EF4-FFF2-40B4-BE49-F238E27FC236}">
                <a16:creationId xmlns:a16="http://schemas.microsoft.com/office/drawing/2014/main" id="{61BC135B-A8A5-48F0-B957-00912AC83C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5948363"/>
            <a:ext cx="36004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E6036525-9DD8-45BD-9650-94364C8305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732696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dirty="0">
                <a:solidFill>
                  <a:schemeClr val="tx1"/>
                </a:solidFill>
                <a:latin typeface="Garamond" pitchFamily="18" charset="0"/>
              </a:rPr>
              <a:t>Consciousness</a:t>
            </a:r>
            <a:r>
              <a:rPr lang="en-US" altLang="en-US" dirty="0">
                <a:latin typeface="Garamond" pitchFamily="18" charset="0"/>
              </a:rPr>
              <a:t> 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89028817-228B-425F-8E34-CDE9994912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altLang="en-US" sz="2800">
                <a:latin typeface="Garamond" panose="02020404030301010803" pitchFamily="18" charset="0"/>
              </a:rPr>
              <a:t>Neurological change can occur rapidly or slowly, over hours, days or weeks.</a:t>
            </a:r>
            <a:endParaRPr lang="en-US" altLang="en-US" sz="2800">
              <a:latin typeface="Garamond" panose="02020404030301010803" pitchFamily="18" charset="0"/>
            </a:endParaRPr>
          </a:p>
          <a:p>
            <a:pPr eaLnBrk="1" hangingPunct="1"/>
            <a:r>
              <a:rPr lang="en-GB" altLang="en-US" sz="2800">
                <a:latin typeface="Garamond" panose="02020404030301010803" pitchFamily="18" charset="0"/>
              </a:rPr>
              <a:t>Two aspects of consciousness are measured;</a:t>
            </a:r>
          </a:p>
          <a:p>
            <a:pPr eaLnBrk="1" hangingPunct="1"/>
            <a:r>
              <a:rPr lang="en-GB" altLang="en-US" sz="2800">
                <a:latin typeface="Garamond" panose="02020404030301010803" pitchFamily="18" charset="0"/>
              </a:rPr>
              <a:t>Arousal – awareness of the environment (ARAS).</a:t>
            </a:r>
          </a:p>
          <a:p>
            <a:pPr eaLnBrk="1" hangingPunct="1"/>
            <a:r>
              <a:rPr lang="en-GB" altLang="en-US" sz="2800">
                <a:latin typeface="Garamond" panose="02020404030301010803" pitchFamily="18" charset="0"/>
              </a:rPr>
              <a:t>Cognition – demonstrates an understanding of what the observer has said by responding to a task.</a:t>
            </a:r>
            <a:endParaRPr lang="en-US" altLang="en-US" sz="2800">
              <a:latin typeface="Garamond" panose="02020404030301010803" pitchFamily="18" charset="0"/>
            </a:endParaRPr>
          </a:p>
        </p:txBody>
      </p:sp>
      <p:pic>
        <p:nvPicPr>
          <p:cNvPr id="15364" name="Picture 10">
            <a:extLst>
              <a:ext uri="{FF2B5EF4-FFF2-40B4-BE49-F238E27FC236}">
                <a16:creationId xmlns:a16="http://schemas.microsoft.com/office/drawing/2014/main" id="{C477136A-1B6A-43DE-B177-58ADF967CE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5445125"/>
            <a:ext cx="1223963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11">
            <a:extLst>
              <a:ext uri="{FF2B5EF4-FFF2-40B4-BE49-F238E27FC236}">
                <a16:creationId xmlns:a16="http://schemas.microsoft.com/office/drawing/2014/main" id="{E2FD4BA6-C7CA-4C4A-BDFC-D9291ED194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5948363"/>
            <a:ext cx="36004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9DE3154C-293A-4285-BA58-30252D4966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altLang="en-US" sz="4000">
                <a:solidFill>
                  <a:schemeClr val="tx1"/>
                </a:solidFill>
                <a:latin typeface="Garamond" pitchFamily="18" charset="0"/>
              </a:rPr>
              <a:t>Intra-cranial causes of altered consciousness</a:t>
            </a:r>
            <a:endParaRPr lang="en-US" altLang="en-US" sz="4000">
              <a:solidFill>
                <a:schemeClr val="tx1"/>
              </a:solidFill>
              <a:latin typeface="Garamond" pitchFamily="18" charset="0"/>
            </a:endParaRP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BD8136EE-3C86-4CAF-B011-26B99C4707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altLang="en-US" sz="2400">
                <a:latin typeface="Garamond" panose="02020404030301010803" pitchFamily="18" charset="0"/>
              </a:rPr>
              <a:t>Destruction of brain tissue or structures by disease or insult e.g. head injury.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2400">
                <a:latin typeface="Garamond" panose="02020404030301010803" pitchFamily="18" charset="0"/>
              </a:rPr>
              <a:t>Space occupying lesions: tumours, abscesses.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2400">
                <a:latin typeface="Garamond" panose="02020404030301010803" pitchFamily="18" charset="0"/>
              </a:rPr>
              <a:t>Haemorrhagic events: SAH, EDH, SDH, cerebrovascular accident.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2400">
                <a:latin typeface="Garamond" panose="02020404030301010803" pitchFamily="18" charset="0"/>
              </a:rPr>
              <a:t>Infections: encephalitis, meningitis.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2400">
                <a:latin typeface="Garamond" panose="02020404030301010803" pitchFamily="18" charset="0"/>
              </a:rPr>
              <a:t>Degenerative conditions: Alzheimers, MS.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2400">
                <a:latin typeface="Garamond" panose="02020404030301010803" pitchFamily="18" charset="0"/>
              </a:rPr>
              <a:t>Secondary insults: cerebral oedema, raised ICP, ischaemia, infarction, increases in cerebrospinal fluid (hydrocephalus).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400">
              <a:latin typeface="Garamond" panose="02020404030301010803" pitchFamily="18" charset="0"/>
            </a:endParaRPr>
          </a:p>
        </p:txBody>
      </p:sp>
      <p:pic>
        <p:nvPicPr>
          <p:cNvPr id="17412" name="Picture 10">
            <a:extLst>
              <a:ext uri="{FF2B5EF4-FFF2-40B4-BE49-F238E27FC236}">
                <a16:creationId xmlns:a16="http://schemas.microsoft.com/office/drawing/2014/main" id="{7A49F6FF-5292-43F9-8676-3254BDCBBE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5445125"/>
            <a:ext cx="1223963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11">
            <a:extLst>
              <a:ext uri="{FF2B5EF4-FFF2-40B4-BE49-F238E27FC236}">
                <a16:creationId xmlns:a16="http://schemas.microsoft.com/office/drawing/2014/main" id="{3D96CB09-716F-4EE5-A848-7CC1EE7EED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5948363"/>
            <a:ext cx="36004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105B9F5B-858A-450F-B78A-D94D2B2025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altLang="en-US" sz="4000" dirty="0">
                <a:solidFill>
                  <a:schemeClr val="tx1"/>
                </a:solidFill>
                <a:latin typeface="Garamond" pitchFamily="18" charset="0"/>
              </a:rPr>
              <a:t>Extra-cranial causes of altered consciousness</a:t>
            </a:r>
            <a:endParaRPr lang="en-US" altLang="en-US" sz="4000" dirty="0">
              <a:solidFill>
                <a:schemeClr val="tx1"/>
              </a:solidFill>
              <a:latin typeface="Garamond" pitchFamily="18" charset="0"/>
            </a:endParaRP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89C04F45-7F50-4230-B280-AA6E49BCC9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GB" altLang="en-US" sz="2400" dirty="0">
                <a:solidFill>
                  <a:schemeClr val="accent6"/>
                </a:solidFill>
                <a:latin typeface="Garamond" pitchFamily="18" charset="0"/>
              </a:rPr>
              <a:t>Most common causes</a:t>
            </a:r>
            <a:r>
              <a:rPr lang="en-GB" altLang="en-US" sz="2400" dirty="0">
                <a:latin typeface="Garamond" pitchFamily="18" charset="0"/>
              </a:rPr>
              <a:t>: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GB" altLang="en-US" dirty="0">
                <a:latin typeface="Garamond" pitchFamily="18" charset="0"/>
              </a:rPr>
              <a:t>   Hypoxia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GB" altLang="en-US" dirty="0">
                <a:latin typeface="Garamond" pitchFamily="18" charset="0"/>
              </a:rPr>
              <a:t>   Hypo/hyperglycaemia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GB" altLang="en-US" dirty="0">
                <a:latin typeface="Garamond" pitchFamily="18" charset="0"/>
              </a:rPr>
              <a:t>   Sedative Drug overdose</a:t>
            </a:r>
          </a:p>
          <a:p>
            <a:pPr marL="521208" lvl="1" eaLnBrk="1" fontAlgn="auto" hangingPunct="1">
              <a:spcAft>
                <a:spcPts val="0"/>
              </a:spcAft>
              <a:buClr>
                <a:schemeClr val="accent4"/>
              </a:buClr>
              <a:buFont typeface="Wingdings" panose="05000000000000000000" pitchFamily="2" charset="2"/>
              <a:buChar char="§"/>
              <a:defRPr/>
            </a:pPr>
            <a:r>
              <a:rPr lang="en-GB" altLang="en-US" sz="2100" dirty="0">
                <a:solidFill>
                  <a:schemeClr val="tx1">
                    <a:tint val="85000"/>
                  </a:schemeClr>
                </a:solidFill>
                <a:latin typeface="Garamond" pitchFamily="18" charset="0"/>
              </a:rPr>
              <a:t>anaesthetics, opiates, anticonvulsants, antidepressants, recreational drugs and alcohol</a:t>
            </a:r>
            <a:endParaRPr lang="en-GB" altLang="en-US" dirty="0">
              <a:solidFill>
                <a:schemeClr val="tx1">
                  <a:tint val="85000"/>
                </a:schemeClr>
              </a:solidFill>
              <a:latin typeface="Garamond" pitchFamily="18" charset="0"/>
            </a:endParaRP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en-GB" altLang="en-US" sz="2400" dirty="0">
                <a:solidFill>
                  <a:schemeClr val="accent6"/>
                </a:solidFill>
                <a:latin typeface="Garamond" pitchFamily="18" charset="0"/>
              </a:rPr>
              <a:t>Metabolic causes</a:t>
            </a:r>
            <a:r>
              <a:rPr lang="en-GB" altLang="en-US" dirty="0">
                <a:latin typeface="Garamond" pitchFamily="18" charset="0"/>
              </a:rPr>
              <a:t>:		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en-GB" altLang="en-US" sz="2400" dirty="0">
                <a:latin typeface="Garamond" pitchFamily="18" charset="0"/>
              </a:rPr>
              <a:t>    Electrolyte imbalance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en-GB" altLang="en-US" sz="2400" dirty="0">
                <a:latin typeface="Garamond" pitchFamily="18" charset="0"/>
              </a:rPr>
              <a:t>    Acid base imbalance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en-GB" altLang="en-US" sz="2400" dirty="0">
                <a:latin typeface="Garamond" pitchFamily="18" charset="0"/>
              </a:rPr>
              <a:t>     </a:t>
            </a:r>
          </a:p>
        </p:txBody>
      </p:sp>
      <p:pic>
        <p:nvPicPr>
          <p:cNvPr id="19460" name="Picture 10">
            <a:extLst>
              <a:ext uri="{FF2B5EF4-FFF2-40B4-BE49-F238E27FC236}">
                <a16:creationId xmlns:a16="http://schemas.microsoft.com/office/drawing/2014/main" id="{5E0A2B0D-3018-410F-9E5B-61469211E1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5435600"/>
            <a:ext cx="1223962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4">
            <a:extLst>
              <a:ext uri="{FF2B5EF4-FFF2-40B4-BE49-F238E27FC236}">
                <a16:creationId xmlns:a16="http://schemas.microsoft.com/office/drawing/2014/main" id="{FA2EBDDF-1743-4A83-AD29-B94349F28E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165600"/>
            <a:ext cx="2882900" cy="145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2" name="Picture 11">
            <a:extLst>
              <a:ext uri="{FF2B5EF4-FFF2-40B4-BE49-F238E27FC236}">
                <a16:creationId xmlns:a16="http://schemas.microsoft.com/office/drawing/2014/main" id="{E932566D-D4BB-4789-9A26-E9203A9756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5948363"/>
            <a:ext cx="36004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1074C20B-E8A8-460C-B7CE-63FA658337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altLang="en-US" sz="4000">
                <a:solidFill>
                  <a:schemeClr val="tx1"/>
                </a:solidFill>
                <a:latin typeface="Garamond" pitchFamily="18" charset="0"/>
              </a:rPr>
              <a:t>Extra-cranial causes of altered consciousness</a:t>
            </a:r>
            <a:endParaRPr lang="en-US" altLang="en-US" sz="4000">
              <a:solidFill>
                <a:schemeClr val="tx1"/>
              </a:solidFill>
              <a:latin typeface="Garamond" pitchFamily="18" charset="0"/>
            </a:endParaRP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CDD37BDA-C566-48D1-B07F-9274BB1BF8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altLang="en-US" sz="2800">
                <a:solidFill>
                  <a:srgbClr val="FF6600"/>
                </a:solidFill>
                <a:latin typeface="Garamond" panose="02020404030301010803" pitchFamily="18" charset="0"/>
              </a:rPr>
              <a:t>Cardiovascular instability;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2800">
                <a:latin typeface="Garamond" panose="02020404030301010803" pitchFamily="18" charset="0"/>
              </a:rPr>
              <a:t>Sepsis, shock and trauma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2800">
                <a:solidFill>
                  <a:srgbClr val="FF6600"/>
                </a:solidFill>
                <a:latin typeface="Garamond" panose="02020404030301010803" pitchFamily="18" charset="0"/>
              </a:rPr>
              <a:t>Liver</a:t>
            </a:r>
            <a:r>
              <a:rPr lang="en-GB" altLang="en-US" sz="2800">
                <a:latin typeface="Garamond" panose="02020404030301010803" pitchFamily="18" charset="0"/>
              </a:rPr>
              <a:t> (hepatic coma)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2800">
                <a:solidFill>
                  <a:srgbClr val="FF6600"/>
                </a:solidFill>
                <a:latin typeface="Garamond" panose="02020404030301010803" pitchFamily="18" charset="0"/>
              </a:rPr>
              <a:t>Renal</a:t>
            </a:r>
            <a:r>
              <a:rPr lang="en-GB" altLang="en-US" sz="2800">
                <a:latin typeface="Garamond" panose="02020404030301010803" pitchFamily="18" charset="0"/>
              </a:rPr>
              <a:t> (uremic coma)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2800">
                <a:solidFill>
                  <a:srgbClr val="FF6600"/>
                </a:solidFill>
                <a:latin typeface="Garamond" panose="02020404030301010803" pitchFamily="18" charset="0"/>
              </a:rPr>
              <a:t>Endocrine dysfunction</a:t>
            </a:r>
            <a:r>
              <a:rPr lang="en-GB" altLang="en-US" sz="2800">
                <a:latin typeface="Garamond" panose="02020404030301010803" pitchFamily="18" charset="0"/>
              </a:rPr>
              <a:t> (thyroid, parathyroid, adrenals)</a:t>
            </a:r>
          </a:p>
        </p:txBody>
      </p:sp>
      <p:pic>
        <p:nvPicPr>
          <p:cNvPr id="20484" name="Picture 10">
            <a:extLst>
              <a:ext uri="{FF2B5EF4-FFF2-40B4-BE49-F238E27FC236}">
                <a16:creationId xmlns:a16="http://schemas.microsoft.com/office/drawing/2014/main" id="{ED971B28-EA3C-434E-A754-4518DC62F2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5445125"/>
            <a:ext cx="1223963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11">
            <a:extLst>
              <a:ext uri="{FF2B5EF4-FFF2-40B4-BE49-F238E27FC236}">
                <a16:creationId xmlns:a16="http://schemas.microsoft.com/office/drawing/2014/main" id="{5F9F9B3D-5B6B-4271-BACE-A5B925FFFC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5948363"/>
            <a:ext cx="36004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32280D04-6D25-43DD-90EF-DCC235D5CB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804704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altLang="en-US" dirty="0">
                <a:solidFill>
                  <a:schemeClr val="tx1"/>
                </a:solidFill>
                <a:latin typeface="Garamond" pitchFamily="18" charset="0"/>
              </a:rPr>
              <a:t>When to use the GCS</a:t>
            </a:r>
            <a:endParaRPr lang="en-US" altLang="en-US" dirty="0">
              <a:solidFill>
                <a:schemeClr val="tx1"/>
              </a:solidFill>
              <a:latin typeface="Garamond" pitchFamily="18" charset="0"/>
            </a:endParaRP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B3EDFE65-2206-443C-98F6-C6614CEC0C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altLang="en-US">
                <a:latin typeface="Garamond" panose="02020404030301010803" pitchFamily="18" charset="0"/>
              </a:rPr>
              <a:t>Always following a head injury.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>
                <a:latin typeface="Garamond" panose="02020404030301010803" pitchFamily="18" charset="0"/>
              </a:rPr>
              <a:t>Following a fall and you suspect they may have hit their head.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>
                <a:latin typeface="Garamond" panose="02020404030301010803" pitchFamily="18" charset="0"/>
              </a:rPr>
              <a:t>Patients admitted with subarachnoid haemorrhage, brain tumour, stroke, seizures, encephalitis, hydrocephalus.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>
                <a:latin typeface="Garamond" panose="02020404030301010803" pitchFamily="18" charset="0"/>
              </a:rPr>
              <a:t>If your patient becomes drowsy.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>
                <a:latin typeface="Garamond" panose="02020404030301010803" pitchFamily="18" charset="0"/>
              </a:rPr>
              <a:t>If your patient becomes confused.</a:t>
            </a:r>
          </a:p>
          <a:p>
            <a:pPr eaLnBrk="1" hangingPunct="1">
              <a:lnSpc>
                <a:spcPct val="90000"/>
              </a:lnSpc>
            </a:pPr>
            <a:endParaRPr lang="en-US" altLang="en-US">
              <a:latin typeface="Garamond" panose="02020404030301010803" pitchFamily="18" charset="0"/>
            </a:endParaRPr>
          </a:p>
        </p:txBody>
      </p:sp>
      <p:pic>
        <p:nvPicPr>
          <p:cNvPr id="22532" name="Picture 10">
            <a:extLst>
              <a:ext uri="{FF2B5EF4-FFF2-40B4-BE49-F238E27FC236}">
                <a16:creationId xmlns:a16="http://schemas.microsoft.com/office/drawing/2014/main" id="{6167FC00-8553-4B79-874D-A8C9784B1B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5445125"/>
            <a:ext cx="1223963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11">
            <a:extLst>
              <a:ext uri="{FF2B5EF4-FFF2-40B4-BE49-F238E27FC236}">
                <a16:creationId xmlns:a16="http://schemas.microsoft.com/office/drawing/2014/main" id="{9C704148-D7D3-42ED-AC1E-3D1266048D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5948363"/>
            <a:ext cx="36004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6735E532-ABAD-4152-AFF5-EFE6135FF1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en-GB" altLang="en-US" sz="3600"/>
            </a:br>
            <a:r>
              <a:rPr lang="en-GB" altLang="en-US">
                <a:solidFill>
                  <a:schemeClr val="tx1"/>
                </a:solidFill>
                <a:latin typeface="Garamond" pitchFamily="18" charset="0"/>
              </a:rPr>
              <a:t>Method</a:t>
            </a:r>
            <a:br>
              <a:rPr lang="en-GB" altLang="en-US" sz="3600">
                <a:solidFill>
                  <a:schemeClr val="tx1"/>
                </a:solidFill>
                <a:latin typeface="Garamond" pitchFamily="18" charset="0"/>
              </a:rPr>
            </a:br>
            <a:endParaRPr lang="en-GB" altLang="en-US">
              <a:solidFill>
                <a:schemeClr val="tx1"/>
              </a:solidFill>
              <a:latin typeface="Garamond" pitchFamily="18" charset="0"/>
            </a:endParaRP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66070427-4D25-4ABF-96B4-7807A679E3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altLang="en-US">
                <a:latin typeface="Garamond" panose="02020404030301010803" pitchFamily="18" charset="0"/>
              </a:rPr>
              <a:t>Standard stimuli will produce standard responses that can be graded to provide a measure of the level of consciousness.</a:t>
            </a:r>
          </a:p>
          <a:p>
            <a:pPr algn="just" eaLnBrk="1" hangingPunct="1">
              <a:lnSpc>
                <a:spcPct val="90000"/>
              </a:lnSpc>
            </a:pPr>
            <a:r>
              <a:rPr lang="en-GB" altLang="en-US">
                <a:latin typeface="Garamond" panose="02020404030301010803" pitchFamily="18" charset="0"/>
              </a:rPr>
              <a:t>The Scale scores patient responses in three areas:</a:t>
            </a:r>
          </a:p>
          <a:p>
            <a:pPr lvl="1" algn="just" eaLnBrk="1" hangingPunct="1">
              <a:lnSpc>
                <a:spcPct val="90000"/>
              </a:lnSpc>
            </a:pPr>
            <a:r>
              <a:rPr lang="en-GB" altLang="en-US">
                <a:latin typeface="Garamond" panose="02020404030301010803" pitchFamily="18" charset="0"/>
              </a:rPr>
              <a:t>Eye opening	E1 - E4  - 4 points</a:t>
            </a:r>
          </a:p>
          <a:p>
            <a:pPr lvl="1" algn="just" eaLnBrk="1" hangingPunct="1">
              <a:lnSpc>
                <a:spcPct val="90000"/>
              </a:lnSpc>
            </a:pPr>
            <a:r>
              <a:rPr lang="en-GB" altLang="en-US">
                <a:latin typeface="Garamond" panose="02020404030301010803" pitchFamily="18" charset="0"/>
              </a:rPr>
              <a:t>Verbal response	V1 – V5 – 5 points</a:t>
            </a:r>
          </a:p>
          <a:p>
            <a:pPr lvl="1" algn="just" eaLnBrk="1" hangingPunct="1">
              <a:lnSpc>
                <a:spcPct val="90000"/>
              </a:lnSpc>
            </a:pPr>
            <a:r>
              <a:rPr lang="en-GB" altLang="en-US">
                <a:latin typeface="Garamond" panose="02020404030301010803" pitchFamily="18" charset="0"/>
              </a:rPr>
              <a:t>Motor response	M1 - M6 - 6 points</a:t>
            </a:r>
          </a:p>
          <a:p>
            <a:pPr algn="just" eaLnBrk="1" hangingPunct="1">
              <a:lnSpc>
                <a:spcPct val="90000"/>
              </a:lnSpc>
            </a:pPr>
            <a:endParaRPr lang="en-GB" altLang="en-US">
              <a:latin typeface="Garamond" panose="02020404030301010803" pitchFamily="18" charset="0"/>
            </a:endParaRPr>
          </a:p>
        </p:txBody>
      </p:sp>
      <p:pic>
        <p:nvPicPr>
          <p:cNvPr id="24580" name="Picture 10">
            <a:extLst>
              <a:ext uri="{FF2B5EF4-FFF2-40B4-BE49-F238E27FC236}">
                <a16:creationId xmlns:a16="http://schemas.microsoft.com/office/drawing/2014/main" id="{9C4B705C-AE99-488E-A018-334421CFC3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5445125"/>
            <a:ext cx="1223963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11">
            <a:extLst>
              <a:ext uri="{FF2B5EF4-FFF2-40B4-BE49-F238E27FC236}">
                <a16:creationId xmlns:a16="http://schemas.microsoft.com/office/drawing/2014/main" id="{9A0D64F6-3071-4DFE-B2A9-076C5EE399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5948363"/>
            <a:ext cx="36004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247165D8-FE2E-4B08-8DFC-03FD9B7786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/>
              <a:t>                                                                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46A590AE-2D06-4FCC-920E-FFDB33F911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altLang="en-US">
                <a:latin typeface="Garamond" panose="02020404030301010803" pitchFamily="18" charset="0"/>
              </a:rPr>
              <a:t>Scores are added together to give an overall assessment of the patient’s neurological status</a:t>
            </a:r>
          </a:p>
          <a:p>
            <a:pPr eaLnBrk="1" hangingPunct="1"/>
            <a:r>
              <a:rPr lang="en-GB" altLang="en-US">
                <a:latin typeface="Garamond" panose="02020404030301010803" pitchFamily="18" charset="0"/>
              </a:rPr>
              <a:t>Best score is E4 V5 M6 = </a:t>
            </a:r>
            <a:r>
              <a:rPr lang="en-GB" altLang="en-US" b="1">
                <a:latin typeface="Garamond" panose="02020404030301010803" pitchFamily="18" charset="0"/>
              </a:rPr>
              <a:t>GCS 15 </a:t>
            </a:r>
            <a:r>
              <a:rPr lang="en-GB" altLang="en-US">
                <a:latin typeface="Garamond" panose="02020404030301010803" pitchFamily="18" charset="0"/>
              </a:rPr>
              <a:t>– a patient who is awake, alert and fully responsive.</a:t>
            </a:r>
          </a:p>
          <a:p>
            <a:pPr eaLnBrk="1" hangingPunct="1"/>
            <a:r>
              <a:rPr lang="en-GB" altLang="en-US">
                <a:latin typeface="Garamond" panose="02020404030301010803" pitchFamily="18" charset="0"/>
              </a:rPr>
              <a:t>Worst score is E1 V1 M1 = </a:t>
            </a:r>
            <a:r>
              <a:rPr lang="en-GB" altLang="en-US" b="1">
                <a:latin typeface="Garamond" panose="02020404030301010803" pitchFamily="18" charset="0"/>
              </a:rPr>
              <a:t>GCS 3</a:t>
            </a:r>
            <a:r>
              <a:rPr lang="en-GB" altLang="en-US">
                <a:latin typeface="Garamond" panose="02020404030301010803" pitchFamily="18" charset="0"/>
              </a:rPr>
              <a:t> – no cerebrally mediated response to stimulus.</a:t>
            </a:r>
          </a:p>
          <a:p>
            <a:pPr eaLnBrk="1" hangingPunct="1"/>
            <a:endParaRPr lang="en-GB" altLang="en-US">
              <a:latin typeface="Garamond" panose="02020404030301010803" pitchFamily="18" charset="0"/>
            </a:endParaRPr>
          </a:p>
        </p:txBody>
      </p:sp>
      <p:pic>
        <p:nvPicPr>
          <p:cNvPr id="26628" name="Picture 10">
            <a:extLst>
              <a:ext uri="{FF2B5EF4-FFF2-40B4-BE49-F238E27FC236}">
                <a16:creationId xmlns:a16="http://schemas.microsoft.com/office/drawing/2014/main" id="{DA1F4C06-35FB-473F-B849-8542251783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5445125"/>
            <a:ext cx="1223963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Picture 11">
            <a:extLst>
              <a:ext uri="{FF2B5EF4-FFF2-40B4-BE49-F238E27FC236}">
                <a16:creationId xmlns:a16="http://schemas.microsoft.com/office/drawing/2014/main" id="{7CDD40D2-59E9-4257-8143-4116240488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5948363"/>
            <a:ext cx="36004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609EE0FD-6981-4C33-8093-549B5E5BA9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804704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altLang="en-US" dirty="0">
                <a:solidFill>
                  <a:schemeClr val="tx1"/>
                </a:solidFill>
                <a:latin typeface="Garamond" pitchFamily="18" charset="0"/>
              </a:rPr>
              <a:t>The GCS: getting it right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AB70CB79-6B18-401C-BE06-E9CADF288E4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defRPr/>
            </a:pPr>
            <a:r>
              <a:rPr lang="en-GB" altLang="en-US" dirty="0">
                <a:latin typeface="Garamond" pitchFamily="18" charset="0"/>
              </a:rPr>
              <a:t>Score only what you can prove.</a:t>
            </a:r>
          </a:p>
          <a:p>
            <a:pPr algn="just" eaLnBrk="1" hangingPunct="1">
              <a:buFontTx/>
              <a:buNone/>
              <a:defRPr/>
            </a:pPr>
            <a:endParaRPr lang="en-GB" altLang="en-US" dirty="0">
              <a:latin typeface="Garamond" pitchFamily="18" charset="0"/>
            </a:endParaRPr>
          </a:p>
          <a:p>
            <a:pPr algn="just" eaLnBrk="1" hangingPunct="1">
              <a:defRPr/>
            </a:pPr>
            <a:r>
              <a:rPr lang="en-GB" altLang="en-US" dirty="0">
                <a:latin typeface="Garamond" pitchFamily="18" charset="0"/>
              </a:rPr>
              <a:t>Don’t make allowances for sleepiness, alcohol or drugs.</a:t>
            </a:r>
          </a:p>
          <a:p>
            <a:pPr marL="0" indent="0" algn="just" eaLnBrk="1" hangingPunct="1">
              <a:buFont typeface="Wingdings 2" panose="05020102010507070707" pitchFamily="18" charset="2"/>
              <a:buNone/>
              <a:defRPr/>
            </a:pPr>
            <a:endParaRPr lang="en-GB" altLang="en-US" dirty="0">
              <a:latin typeface="Garamond" pitchFamily="18" charset="0"/>
            </a:endParaRPr>
          </a:p>
          <a:p>
            <a:pPr algn="just" eaLnBrk="1" hangingPunct="1">
              <a:defRPr/>
            </a:pPr>
            <a:r>
              <a:rPr lang="en-GB" altLang="en-US" dirty="0">
                <a:latin typeface="Garamond" pitchFamily="18" charset="0"/>
              </a:rPr>
              <a:t>If in doubt, score low.</a:t>
            </a:r>
            <a:r>
              <a:rPr lang="en-GB" altLang="en-US" dirty="0"/>
              <a:t> 	</a:t>
            </a:r>
          </a:p>
        </p:txBody>
      </p:sp>
      <p:pic>
        <p:nvPicPr>
          <p:cNvPr id="28676" name="Picture 10">
            <a:extLst>
              <a:ext uri="{FF2B5EF4-FFF2-40B4-BE49-F238E27FC236}">
                <a16:creationId xmlns:a16="http://schemas.microsoft.com/office/drawing/2014/main" id="{81DEC091-A744-461E-B267-CCC474A591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5445125"/>
            <a:ext cx="1223963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Picture 11">
            <a:extLst>
              <a:ext uri="{FF2B5EF4-FFF2-40B4-BE49-F238E27FC236}">
                <a16:creationId xmlns:a16="http://schemas.microsoft.com/office/drawing/2014/main" id="{D6BD0514-412D-4897-BB84-27E5741BE7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5948363"/>
            <a:ext cx="36004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4EB27D-A8F4-4571-BD36-0565C497E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GB" dirty="0">
                <a:solidFill>
                  <a:schemeClr val="tx1"/>
                </a:solidFill>
                <a:latin typeface="Garamond" panose="02020404030301010803" pitchFamily="18" charset="0"/>
              </a:rPr>
              <a:t>GCS VIDEO</a:t>
            </a:r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082AB374-DA56-4316-9C62-A62DD24C82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075" y="1515463"/>
            <a:ext cx="7239000" cy="4846638"/>
          </a:xfrm>
        </p:spPr>
        <p:txBody>
          <a:bodyPr/>
          <a:lstStyle/>
          <a:p>
            <a:pPr marL="0" indent="0">
              <a:buFont typeface="Wingdings 2" panose="05020102010507070707" pitchFamily="18" charset="2"/>
              <a:buNone/>
            </a:pPr>
            <a:endParaRPr lang="en-GB" altLang="en-US" dirty="0">
              <a:hlinkClick r:id="rId2"/>
            </a:endParaRPr>
          </a:p>
          <a:p>
            <a:pPr marL="0" indent="0">
              <a:buFont typeface="Wingdings 2" panose="05020102010507070707" pitchFamily="18" charset="2"/>
              <a:buNone/>
            </a:pPr>
            <a:r>
              <a:rPr lang="en-GB" altLang="en-US" dirty="0">
                <a:solidFill>
                  <a:schemeClr val="accent2">
                    <a:lumMod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GCS QUIZ (5mins)</a:t>
            </a:r>
            <a:endParaRPr lang="en-GB" altLang="en-US" dirty="0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buFont typeface="Wingdings 2" panose="05020102010507070707" pitchFamily="18" charset="2"/>
              <a:buNone/>
            </a:pPr>
            <a:endParaRPr lang="en-GB" altLang="en-US" dirty="0"/>
          </a:p>
          <a:p>
            <a:pPr marL="0" indent="0">
              <a:buFont typeface="Wingdings 2" panose="05020102010507070707" pitchFamily="18" charset="2"/>
              <a:buNone/>
            </a:pPr>
            <a:endParaRPr lang="en-GB" altLang="en-US" dirty="0"/>
          </a:p>
        </p:txBody>
      </p:sp>
      <p:pic>
        <p:nvPicPr>
          <p:cNvPr id="30724" name="Picture 10">
            <a:extLst>
              <a:ext uri="{FF2B5EF4-FFF2-40B4-BE49-F238E27FC236}">
                <a16:creationId xmlns:a16="http://schemas.microsoft.com/office/drawing/2014/main" id="{D1D5E8E7-944D-4765-B3BB-AE6AD7DEFE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5445125"/>
            <a:ext cx="1223963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5" name="Picture 11">
            <a:extLst>
              <a:ext uri="{FF2B5EF4-FFF2-40B4-BE49-F238E27FC236}">
                <a16:creationId xmlns:a16="http://schemas.microsoft.com/office/drawing/2014/main" id="{2250F905-B51F-4822-96A6-9B00BACE43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5948363"/>
            <a:ext cx="36004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CCDF380C-2E20-4FB2-87CE-6B5C293986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804704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altLang="en-US" dirty="0">
                <a:solidFill>
                  <a:schemeClr val="tx1"/>
                </a:solidFill>
                <a:latin typeface="Garamond" pitchFamily="18" charset="0"/>
              </a:rPr>
              <a:t>Eye Opening Response</a:t>
            </a:r>
            <a:endParaRPr lang="en-US" altLang="en-US" dirty="0">
              <a:solidFill>
                <a:schemeClr val="tx1"/>
              </a:solidFill>
              <a:latin typeface="Garamond" pitchFamily="18" charset="0"/>
            </a:endParaRP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B97595FD-9D19-4A39-BBA9-CD84FFADCD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altLang="en-US">
                <a:latin typeface="Garamond" panose="02020404030301010803" pitchFamily="18" charset="0"/>
              </a:rPr>
              <a:t>Eye opening is linked to being awake and alert and is controlled by neurones located in the brain stem, hypothalamus and thalamus (the ascending reticular activating system).</a:t>
            </a:r>
          </a:p>
          <a:p>
            <a:pPr eaLnBrk="1" hangingPunct="1"/>
            <a:r>
              <a:rPr lang="en-GB" altLang="en-US">
                <a:latin typeface="Garamond" panose="02020404030301010803" pitchFamily="18" charset="0"/>
              </a:rPr>
              <a:t>Damage to the Oculomotor nerve (third) responsible for eye opening, may make it physically impossible to open eyes.</a:t>
            </a:r>
            <a:endParaRPr lang="en-US" altLang="en-US">
              <a:latin typeface="Garamond" panose="02020404030301010803" pitchFamily="18" charset="0"/>
            </a:endParaRPr>
          </a:p>
        </p:txBody>
      </p:sp>
      <p:pic>
        <p:nvPicPr>
          <p:cNvPr id="31748" name="Picture 10">
            <a:extLst>
              <a:ext uri="{FF2B5EF4-FFF2-40B4-BE49-F238E27FC236}">
                <a16:creationId xmlns:a16="http://schemas.microsoft.com/office/drawing/2014/main" id="{95E51866-5DEC-42C2-B870-BBC0074D96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5445125"/>
            <a:ext cx="1223963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9" name="Picture 11">
            <a:extLst>
              <a:ext uri="{FF2B5EF4-FFF2-40B4-BE49-F238E27FC236}">
                <a16:creationId xmlns:a16="http://schemas.microsoft.com/office/drawing/2014/main" id="{DFC75142-3FFD-470C-8691-87B7B54E27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5948363"/>
            <a:ext cx="36004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5997A02E-EC5F-4CA8-9434-F6124854BC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04800"/>
            <a:ext cx="7924800" cy="14319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altLang="en-US">
                <a:solidFill>
                  <a:srgbClr val="FF6600"/>
                </a:solidFill>
                <a:latin typeface="Garamond" pitchFamily="18" charset="0"/>
              </a:rPr>
              <a:t>E4 - Eyes open spontaneously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DF5B6DC6-889A-447D-AB8C-C93AE6F72C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lang="en-GB" altLang="en-US">
                <a:latin typeface="Garamond" panose="02020404030301010803" pitchFamily="18" charset="0"/>
              </a:rPr>
              <a:t>The eyes are open before the exam starts</a:t>
            </a:r>
          </a:p>
        </p:txBody>
      </p:sp>
      <p:pic>
        <p:nvPicPr>
          <p:cNvPr id="32772" name="Picture 4" descr="DCP_0139">
            <a:extLst>
              <a:ext uri="{FF2B5EF4-FFF2-40B4-BE49-F238E27FC236}">
                <a16:creationId xmlns:a16="http://schemas.microsoft.com/office/drawing/2014/main" id="{091F0A3F-9206-4ACA-958F-3B0DA421DC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2187575"/>
            <a:ext cx="5427662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3" name="Picture 10">
            <a:extLst>
              <a:ext uri="{FF2B5EF4-FFF2-40B4-BE49-F238E27FC236}">
                <a16:creationId xmlns:a16="http://schemas.microsoft.com/office/drawing/2014/main" id="{7726161B-5B3F-445A-9F85-7A3D8B1269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5445125"/>
            <a:ext cx="1223963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4" name="Picture 11">
            <a:extLst>
              <a:ext uri="{FF2B5EF4-FFF2-40B4-BE49-F238E27FC236}">
                <a16:creationId xmlns:a16="http://schemas.microsoft.com/office/drawing/2014/main" id="{2895DCFC-E0FF-475B-8895-6A7F2E0E5B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5948363"/>
            <a:ext cx="36004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88CFB183-9715-41D5-819A-017C4D438B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>
                <a:solidFill>
                  <a:srgbClr val="FF6600"/>
                </a:solidFill>
                <a:latin typeface="Garamond" pitchFamily="18" charset="0"/>
              </a:rPr>
              <a:t>E3 - Eyes open to speech</a:t>
            </a: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33D04BC4-40BF-4FEA-B652-3C6C900BAF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altLang="en-US">
                <a:latin typeface="Garamond" panose="02020404030301010803" pitchFamily="18" charset="0"/>
              </a:rPr>
              <a:t>The eyes open to speaking or shouting</a:t>
            </a:r>
          </a:p>
          <a:p>
            <a:pPr eaLnBrk="1" hangingPunct="1">
              <a:buFontTx/>
              <a:buNone/>
            </a:pPr>
            <a:endParaRPr lang="en-US" altLang="en-US" sz="2800">
              <a:latin typeface="Garamond" panose="02020404030301010803" pitchFamily="18" charset="0"/>
            </a:endParaRPr>
          </a:p>
          <a:p>
            <a:pPr algn="just" eaLnBrk="1" hangingPunct="1">
              <a:buFontTx/>
              <a:buNone/>
            </a:pPr>
            <a:endParaRPr lang="en-GB" altLang="en-US" sz="2800">
              <a:latin typeface="Garamond" panose="02020404030301010803" pitchFamily="18" charset="0"/>
            </a:endParaRPr>
          </a:p>
        </p:txBody>
      </p:sp>
      <p:pic>
        <p:nvPicPr>
          <p:cNvPr id="33796" name="Picture 4" descr="DCP_0141">
            <a:extLst>
              <a:ext uri="{FF2B5EF4-FFF2-40B4-BE49-F238E27FC236}">
                <a16:creationId xmlns:a16="http://schemas.microsoft.com/office/drawing/2014/main" id="{120CC1EF-4229-43C9-8A90-185BC1247C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2090738"/>
            <a:ext cx="5430838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7" name="Picture 10">
            <a:extLst>
              <a:ext uri="{FF2B5EF4-FFF2-40B4-BE49-F238E27FC236}">
                <a16:creationId xmlns:a16="http://schemas.microsoft.com/office/drawing/2014/main" id="{7C37BD46-9E57-4933-AB5C-E32CA81439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5445125"/>
            <a:ext cx="1223963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8" name="Picture 11">
            <a:extLst>
              <a:ext uri="{FF2B5EF4-FFF2-40B4-BE49-F238E27FC236}">
                <a16:creationId xmlns:a16="http://schemas.microsoft.com/office/drawing/2014/main" id="{9C85B3B5-6E96-418A-A56E-C133743229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5948363"/>
            <a:ext cx="36004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662C3D2D-4D9D-42AC-B1A0-F0399510D2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>
                <a:solidFill>
                  <a:srgbClr val="FF6600"/>
                </a:solidFill>
                <a:latin typeface="Garamond" pitchFamily="18" charset="0"/>
              </a:rPr>
              <a:t>E2 - Eyes open to pain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8161E09B-DB0C-4213-B791-0A263CDF4C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altLang="en-US">
                <a:latin typeface="Garamond" panose="02020404030301010803" pitchFamily="18" charset="0"/>
              </a:rPr>
              <a:t>Eyes open on physical contact with the patient</a:t>
            </a:r>
          </a:p>
          <a:p>
            <a:pPr eaLnBrk="1" hangingPunct="1">
              <a:buFontTx/>
              <a:buNone/>
            </a:pPr>
            <a:endParaRPr lang="en-GB" altLang="en-US" sz="2800">
              <a:latin typeface="Garamond" panose="02020404030301010803" pitchFamily="18" charset="0"/>
            </a:endParaRPr>
          </a:p>
          <a:p>
            <a:pPr eaLnBrk="1" hangingPunct="1"/>
            <a:endParaRPr lang="en-US" altLang="en-US" sz="2800"/>
          </a:p>
        </p:txBody>
      </p:sp>
      <p:pic>
        <p:nvPicPr>
          <p:cNvPr id="34820" name="Picture 4" descr="DCP_0143">
            <a:extLst>
              <a:ext uri="{FF2B5EF4-FFF2-40B4-BE49-F238E27FC236}">
                <a16:creationId xmlns:a16="http://schemas.microsoft.com/office/drawing/2014/main" id="{BA0C8AE7-BC68-44FC-B866-594AF0857F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2133600"/>
            <a:ext cx="5432425" cy="347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Picture 10">
            <a:extLst>
              <a:ext uri="{FF2B5EF4-FFF2-40B4-BE49-F238E27FC236}">
                <a16:creationId xmlns:a16="http://schemas.microsoft.com/office/drawing/2014/main" id="{B44F8327-7E9D-4C0B-8434-3C234AC6C2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5445125"/>
            <a:ext cx="1223963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2" name="Picture 11">
            <a:extLst>
              <a:ext uri="{FF2B5EF4-FFF2-40B4-BE49-F238E27FC236}">
                <a16:creationId xmlns:a16="http://schemas.microsoft.com/office/drawing/2014/main" id="{CA32C2B2-43D1-47E6-9FBE-6E2D63ADBE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5948363"/>
            <a:ext cx="36004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575A91D6-674E-42FC-8E15-B499189AA8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>
                <a:solidFill>
                  <a:srgbClr val="FF6600"/>
                </a:solidFill>
                <a:latin typeface="Garamond" pitchFamily="18" charset="0"/>
              </a:rPr>
              <a:t>E1: non-eye-opening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23E57D28-E2ED-4E30-A304-9A92F0C69F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altLang="en-US">
                <a:latin typeface="Garamond" panose="02020404030301010803" pitchFamily="18" charset="0"/>
              </a:rPr>
              <a:t>The eyes do not open at all</a:t>
            </a:r>
          </a:p>
          <a:p>
            <a:pPr eaLnBrk="1" hangingPunct="1">
              <a:buFontTx/>
              <a:buNone/>
            </a:pPr>
            <a:endParaRPr lang="en-US" altLang="en-US" sz="2800">
              <a:latin typeface="Garamond" panose="02020404030301010803" pitchFamily="18" charset="0"/>
            </a:endParaRPr>
          </a:p>
        </p:txBody>
      </p:sp>
      <p:pic>
        <p:nvPicPr>
          <p:cNvPr id="35844" name="Picture 4" descr="DCP_0145">
            <a:extLst>
              <a:ext uri="{FF2B5EF4-FFF2-40B4-BE49-F238E27FC236}">
                <a16:creationId xmlns:a16="http://schemas.microsoft.com/office/drawing/2014/main" id="{610B2FB3-7E71-4FDE-9911-A0C57DC60B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1025" y="2152650"/>
            <a:ext cx="5376863" cy="358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5" name="Picture 10">
            <a:extLst>
              <a:ext uri="{FF2B5EF4-FFF2-40B4-BE49-F238E27FC236}">
                <a16:creationId xmlns:a16="http://schemas.microsoft.com/office/drawing/2014/main" id="{8A2482EB-41B1-4EFD-A661-2C491E84A5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5445125"/>
            <a:ext cx="1223963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6" name="Picture 11">
            <a:extLst>
              <a:ext uri="{FF2B5EF4-FFF2-40B4-BE49-F238E27FC236}">
                <a16:creationId xmlns:a16="http://schemas.microsoft.com/office/drawing/2014/main" id="{26E2436A-C05A-4EF0-BED8-5C106E5B5B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5948363"/>
            <a:ext cx="36004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BC66BD52-6C7C-444E-A3AE-3A91CAEDD6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732696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altLang="en-US" dirty="0">
                <a:solidFill>
                  <a:srgbClr val="FF6600"/>
                </a:solidFill>
                <a:latin typeface="Garamond" pitchFamily="18" charset="0"/>
              </a:rPr>
              <a:t>Verbal Response</a:t>
            </a:r>
            <a:endParaRPr lang="en-US" altLang="en-US" dirty="0">
              <a:solidFill>
                <a:srgbClr val="FF6600"/>
              </a:solidFill>
              <a:latin typeface="Garamond" pitchFamily="18" charset="0"/>
            </a:endParaRP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436410BF-A498-48F4-B241-778E0B5D7F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96975"/>
            <a:ext cx="7239000" cy="4679950"/>
          </a:xfrm>
        </p:spPr>
        <p:txBody>
          <a:bodyPr/>
          <a:lstStyle/>
          <a:p>
            <a:pPr eaLnBrk="1" hangingPunct="1"/>
            <a:r>
              <a:rPr lang="en-GB" altLang="en-US">
                <a:latin typeface="Garamond" panose="02020404030301010803" pitchFamily="18" charset="0"/>
              </a:rPr>
              <a:t>The verbal response assesses two aspects of cerebral function:</a:t>
            </a:r>
          </a:p>
          <a:p>
            <a:pPr eaLnBrk="1" hangingPunct="1"/>
            <a:r>
              <a:rPr lang="en-GB" altLang="en-US">
                <a:latin typeface="Garamond" panose="02020404030301010803" pitchFamily="18" charset="0"/>
              </a:rPr>
              <a:t>Comprehension or understanding of what has been said – reception of speech.</a:t>
            </a:r>
          </a:p>
          <a:p>
            <a:pPr eaLnBrk="1" hangingPunct="1"/>
            <a:r>
              <a:rPr lang="en-GB" altLang="en-US">
                <a:latin typeface="Garamond" panose="02020404030301010803" pitchFamily="18" charset="0"/>
              </a:rPr>
              <a:t>Ability to express thoughts into words – expression of speech.</a:t>
            </a:r>
          </a:p>
          <a:p>
            <a:pPr eaLnBrk="1" hangingPunct="1"/>
            <a:r>
              <a:rPr lang="en-GB" altLang="en-US">
                <a:latin typeface="Garamond" panose="02020404030301010803" pitchFamily="18" charset="0"/>
              </a:rPr>
              <a:t>Damage to the speech centres may mean the patient is alert but cannot speak - aphasic a score of 1 would be given.</a:t>
            </a:r>
          </a:p>
          <a:p>
            <a:pPr eaLnBrk="1" hangingPunct="1"/>
            <a:r>
              <a:rPr lang="en-GB" altLang="en-US">
                <a:latin typeface="Garamond" panose="02020404030301010803" pitchFamily="18" charset="0"/>
              </a:rPr>
              <a:t>Dysphasia can be receptive or expressive</a:t>
            </a:r>
          </a:p>
          <a:p>
            <a:pPr eaLnBrk="1" hangingPunct="1">
              <a:buFontTx/>
              <a:buNone/>
            </a:pPr>
            <a:endParaRPr lang="en-US" altLang="en-US">
              <a:latin typeface="Garamond" panose="02020404030301010803" pitchFamily="18" charset="0"/>
            </a:endParaRPr>
          </a:p>
          <a:p>
            <a:pPr eaLnBrk="1" hangingPunct="1"/>
            <a:endParaRPr lang="en-US" altLang="en-US">
              <a:latin typeface="Garamond" panose="02020404030301010803" pitchFamily="18" charset="0"/>
            </a:endParaRPr>
          </a:p>
        </p:txBody>
      </p:sp>
      <p:pic>
        <p:nvPicPr>
          <p:cNvPr id="36868" name="Picture 10">
            <a:extLst>
              <a:ext uri="{FF2B5EF4-FFF2-40B4-BE49-F238E27FC236}">
                <a16:creationId xmlns:a16="http://schemas.microsoft.com/office/drawing/2014/main" id="{2013BB4D-549E-42FB-B395-8326EDEDD4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5516563"/>
            <a:ext cx="1223962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9" name="Picture 11">
            <a:extLst>
              <a:ext uri="{FF2B5EF4-FFF2-40B4-BE49-F238E27FC236}">
                <a16:creationId xmlns:a16="http://schemas.microsoft.com/office/drawing/2014/main" id="{1068B557-1D51-4A5B-9737-6AF9D7E1DD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5948363"/>
            <a:ext cx="36004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471D9E23-2129-43D4-8027-4362B1A139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1092736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en-GB" altLang="en-US" dirty="0">
                <a:solidFill>
                  <a:srgbClr val="FF6600"/>
                </a:solidFill>
                <a:latin typeface="Garamond" pitchFamily="18" charset="0"/>
              </a:rPr>
            </a:br>
            <a:br>
              <a:rPr lang="en-GB" altLang="en-US" dirty="0">
                <a:solidFill>
                  <a:srgbClr val="FF6600"/>
                </a:solidFill>
                <a:latin typeface="Garamond" pitchFamily="18" charset="0"/>
              </a:rPr>
            </a:br>
            <a:r>
              <a:rPr lang="en-GB" altLang="en-US" dirty="0">
                <a:solidFill>
                  <a:srgbClr val="FF6600"/>
                </a:solidFill>
                <a:latin typeface="Garamond" pitchFamily="18" charset="0"/>
              </a:rPr>
              <a:t>V5 - Orientated</a:t>
            </a:r>
            <a:br>
              <a:rPr lang="en-GB" altLang="en-US" dirty="0">
                <a:latin typeface="Garamond" pitchFamily="18" charset="0"/>
              </a:rPr>
            </a:br>
            <a:endParaRPr lang="en-GB" altLang="en-US" dirty="0">
              <a:latin typeface="Garamond" pitchFamily="18" charset="0"/>
            </a:endParaRP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87362397-D292-40FA-B8CF-38BED03F5F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5538"/>
            <a:ext cx="7239000" cy="4606925"/>
          </a:xfrm>
        </p:spPr>
        <p:txBody>
          <a:bodyPr/>
          <a:lstStyle/>
          <a:p>
            <a:pPr algn="just" eaLnBrk="1" hangingPunct="1"/>
            <a:r>
              <a:rPr lang="en-GB" altLang="en-US" sz="2800">
                <a:latin typeface="Garamond" panose="02020404030301010803" pitchFamily="18" charset="0"/>
              </a:rPr>
              <a:t>Patient tells you her name, the day and date and the name of the hospital. Nothing more, nothing less.</a:t>
            </a:r>
          </a:p>
          <a:p>
            <a:pPr algn="just" eaLnBrk="1" hangingPunct="1">
              <a:buFontTx/>
              <a:buNone/>
            </a:pPr>
            <a:endParaRPr lang="en-GB" altLang="en-US" sz="2800" b="1">
              <a:latin typeface="Garamond" panose="02020404030301010803" pitchFamily="18" charset="0"/>
            </a:endParaRPr>
          </a:p>
        </p:txBody>
      </p:sp>
      <p:pic>
        <p:nvPicPr>
          <p:cNvPr id="37892" name="Picture 4" descr="DCP_0146">
            <a:extLst>
              <a:ext uri="{FF2B5EF4-FFF2-40B4-BE49-F238E27FC236}">
                <a16:creationId xmlns:a16="http://schemas.microsoft.com/office/drawing/2014/main" id="{DDAD7368-6C67-466B-B0B9-45B7A5A2E7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2420938"/>
            <a:ext cx="5214938" cy="347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3" name="Picture 10">
            <a:extLst>
              <a:ext uri="{FF2B5EF4-FFF2-40B4-BE49-F238E27FC236}">
                <a16:creationId xmlns:a16="http://schemas.microsoft.com/office/drawing/2014/main" id="{83B3B70E-B096-4461-B8F4-16F404FA74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5445125"/>
            <a:ext cx="1223963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4" name="Picture 11">
            <a:extLst>
              <a:ext uri="{FF2B5EF4-FFF2-40B4-BE49-F238E27FC236}">
                <a16:creationId xmlns:a16="http://schemas.microsoft.com/office/drawing/2014/main" id="{D3F133E9-E487-401E-9B16-D38A4C35A4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5948363"/>
            <a:ext cx="36004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C0C73FE3-99D9-4AEA-8DF2-FA1636BD25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804704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dirty="0">
                <a:solidFill>
                  <a:srgbClr val="FF6600"/>
                </a:solidFill>
                <a:latin typeface="Garamond" pitchFamily="18" charset="0"/>
              </a:rPr>
              <a:t>V4 - sentences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C49BA9FF-3352-4D98-97C3-4D6E52518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8413"/>
            <a:ext cx="7239000" cy="5187950"/>
          </a:xfrm>
        </p:spPr>
        <p:txBody>
          <a:bodyPr/>
          <a:lstStyle/>
          <a:p>
            <a:pPr eaLnBrk="1" hangingPunct="1"/>
            <a:r>
              <a:rPr lang="en-GB" altLang="en-US" sz="2800">
                <a:latin typeface="Garamond" panose="02020404030301010803" pitchFamily="18" charset="0"/>
              </a:rPr>
              <a:t>Speaks in sentences but not orientated; sentences may be brief (“F… off!” is a sentence)</a:t>
            </a:r>
          </a:p>
          <a:p>
            <a:pPr eaLnBrk="1" hangingPunct="1">
              <a:buFontTx/>
              <a:buNone/>
            </a:pPr>
            <a:r>
              <a:rPr lang="en-GB" altLang="en-US" sz="2800"/>
              <a:t> </a:t>
            </a:r>
            <a:endParaRPr lang="en-GB" altLang="en-US" sz="2800" b="1"/>
          </a:p>
        </p:txBody>
      </p:sp>
      <p:pic>
        <p:nvPicPr>
          <p:cNvPr id="38916" name="Picture 4" descr="DCP_0141">
            <a:extLst>
              <a:ext uri="{FF2B5EF4-FFF2-40B4-BE49-F238E27FC236}">
                <a16:creationId xmlns:a16="http://schemas.microsoft.com/office/drawing/2014/main" id="{9CB6EA54-1AE1-405F-AAF1-E8C2390A27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650" y="2349500"/>
            <a:ext cx="5214938" cy="347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7" name="Picture 10">
            <a:extLst>
              <a:ext uri="{FF2B5EF4-FFF2-40B4-BE49-F238E27FC236}">
                <a16:creationId xmlns:a16="http://schemas.microsoft.com/office/drawing/2014/main" id="{D2D31D17-E645-4A67-B6A1-61F0646CC3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5445125"/>
            <a:ext cx="1223963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8" name="Picture 11">
            <a:extLst>
              <a:ext uri="{FF2B5EF4-FFF2-40B4-BE49-F238E27FC236}">
                <a16:creationId xmlns:a16="http://schemas.microsoft.com/office/drawing/2014/main" id="{4E626E94-20B0-4405-8D13-0312B45A22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5948363"/>
            <a:ext cx="36004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7CA000AB-5F99-44C1-A239-B381C76960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732696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dirty="0">
                <a:solidFill>
                  <a:srgbClr val="FF6600"/>
                </a:solidFill>
                <a:latin typeface="Garamond" pitchFamily="18" charset="0"/>
              </a:rPr>
              <a:t>V3 - Words</a:t>
            </a: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3DC705F5-B5DE-44BA-9232-52013D993D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5538"/>
            <a:ext cx="7239000" cy="5330825"/>
          </a:xfrm>
        </p:spPr>
        <p:txBody>
          <a:bodyPr/>
          <a:lstStyle/>
          <a:p>
            <a:pPr eaLnBrk="1" hangingPunct="1"/>
            <a:r>
              <a:rPr lang="en-GB" altLang="en-US" sz="2800">
                <a:latin typeface="Garamond" panose="02020404030301010803" pitchFamily="18" charset="0"/>
              </a:rPr>
              <a:t>Formed words are audible, but are random or meaningless in the context</a:t>
            </a:r>
          </a:p>
          <a:p>
            <a:pPr eaLnBrk="1" hangingPunct="1">
              <a:buFontTx/>
              <a:buNone/>
            </a:pPr>
            <a:endParaRPr lang="en-GB" altLang="en-US" sz="2800" b="1"/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</p:txBody>
      </p:sp>
      <p:pic>
        <p:nvPicPr>
          <p:cNvPr id="39940" name="Picture 4" descr="DCP_0142">
            <a:extLst>
              <a:ext uri="{FF2B5EF4-FFF2-40B4-BE49-F238E27FC236}">
                <a16:creationId xmlns:a16="http://schemas.microsoft.com/office/drawing/2014/main" id="{BBC57631-F89D-45EA-9160-CDD7515DAF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9663" y="2205038"/>
            <a:ext cx="5214937" cy="347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Picture 10">
            <a:extLst>
              <a:ext uri="{FF2B5EF4-FFF2-40B4-BE49-F238E27FC236}">
                <a16:creationId xmlns:a16="http://schemas.microsoft.com/office/drawing/2014/main" id="{96FBC949-22F9-44DB-B2FC-8AB1CAB83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5445125"/>
            <a:ext cx="1223963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2" name="Picture 11">
            <a:extLst>
              <a:ext uri="{FF2B5EF4-FFF2-40B4-BE49-F238E27FC236}">
                <a16:creationId xmlns:a16="http://schemas.microsoft.com/office/drawing/2014/main" id="{B9769A26-C7D0-48CE-954A-CEC8C673C4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5948363"/>
            <a:ext cx="36004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92171CBC-6B21-4837-B27D-9EA84837E4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804704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altLang="en-US" dirty="0">
                <a:solidFill>
                  <a:srgbClr val="FF6600"/>
                </a:solidFill>
                <a:latin typeface="Garamond" pitchFamily="18" charset="0"/>
              </a:rPr>
              <a:t>V2 - sounds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A557A3DF-9FE4-4478-BD09-A2C7070604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96975"/>
            <a:ext cx="7239000" cy="5259388"/>
          </a:xfrm>
        </p:spPr>
        <p:txBody>
          <a:bodyPr/>
          <a:lstStyle/>
          <a:p>
            <a:pPr eaLnBrk="1" hangingPunct="1"/>
            <a:r>
              <a:rPr lang="en-GB" altLang="en-US">
                <a:latin typeface="Garamond" panose="02020404030301010803" pitchFamily="18" charset="0"/>
              </a:rPr>
              <a:t>Patient makes a noise (usually on painful stimulus) but no words are distinguishable</a:t>
            </a:r>
            <a:r>
              <a:rPr lang="en-GB" altLang="en-US" sz="2800">
                <a:latin typeface="Garamond" panose="02020404030301010803" pitchFamily="18" charset="0"/>
              </a:rPr>
              <a:t> (snoring does not count)</a:t>
            </a:r>
            <a:endParaRPr lang="en-GB" altLang="en-US" sz="2800" b="1">
              <a:latin typeface="Garamond" panose="02020404030301010803" pitchFamily="18" charset="0"/>
            </a:endParaRPr>
          </a:p>
          <a:p>
            <a:pPr eaLnBrk="1" hangingPunct="1">
              <a:buFontTx/>
              <a:buNone/>
            </a:pPr>
            <a:endParaRPr lang="en-GB" altLang="en-US">
              <a:latin typeface="Garamond" panose="02020404030301010803" pitchFamily="18" charset="0"/>
            </a:endParaRPr>
          </a:p>
        </p:txBody>
      </p:sp>
      <p:pic>
        <p:nvPicPr>
          <p:cNvPr id="40964" name="Picture 4" descr="DCP_0148">
            <a:extLst>
              <a:ext uri="{FF2B5EF4-FFF2-40B4-BE49-F238E27FC236}">
                <a16:creationId xmlns:a16="http://schemas.microsoft.com/office/drawing/2014/main" id="{0320EE81-30D1-4872-BFEF-A115D4BFD0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2420938"/>
            <a:ext cx="5214937" cy="317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5" name="Picture 10">
            <a:extLst>
              <a:ext uri="{FF2B5EF4-FFF2-40B4-BE49-F238E27FC236}">
                <a16:creationId xmlns:a16="http://schemas.microsoft.com/office/drawing/2014/main" id="{1FE4B99B-1E2C-4031-B34B-086FDA384F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5445125"/>
            <a:ext cx="1223963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6" name="Picture 11">
            <a:extLst>
              <a:ext uri="{FF2B5EF4-FFF2-40B4-BE49-F238E27FC236}">
                <a16:creationId xmlns:a16="http://schemas.microsoft.com/office/drawing/2014/main" id="{8D21A37E-B9F9-42E2-9F35-F3F4DD4CDD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5948363"/>
            <a:ext cx="36004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00E2C109-AF0A-4BBC-BE86-488046F294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804704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dirty="0">
                <a:solidFill>
                  <a:srgbClr val="FF6600"/>
                </a:solidFill>
                <a:latin typeface="Garamond" pitchFamily="18" charset="0"/>
              </a:rPr>
              <a:t>V1 - no verbal response</a:t>
            </a:r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C895B748-F7BB-4A98-B807-55AE172F67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8413"/>
            <a:ext cx="7239000" cy="5187950"/>
          </a:xfrm>
        </p:spPr>
        <p:txBody>
          <a:bodyPr/>
          <a:lstStyle/>
          <a:p>
            <a:pPr eaLnBrk="1" hangingPunct="1"/>
            <a:r>
              <a:rPr lang="en-US" altLang="en-US">
                <a:latin typeface="Garamond" panose="02020404030301010803" pitchFamily="18" charset="0"/>
              </a:rPr>
              <a:t>No response even on painful stimulus</a:t>
            </a:r>
          </a:p>
          <a:p>
            <a:pPr eaLnBrk="1" hangingPunct="1">
              <a:buFontTx/>
              <a:buNone/>
            </a:pPr>
            <a:endParaRPr lang="en-US" altLang="en-US">
              <a:latin typeface="Garamond" panose="02020404030301010803" pitchFamily="18" charset="0"/>
            </a:endParaRPr>
          </a:p>
          <a:p>
            <a:pPr eaLnBrk="1" hangingPunct="1"/>
            <a:endParaRPr lang="en-US" altLang="en-US"/>
          </a:p>
        </p:txBody>
      </p:sp>
      <p:pic>
        <p:nvPicPr>
          <p:cNvPr id="41988" name="Picture 4" descr="DCP_0148">
            <a:extLst>
              <a:ext uri="{FF2B5EF4-FFF2-40B4-BE49-F238E27FC236}">
                <a16:creationId xmlns:a16="http://schemas.microsoft.com/office/drawing/2014/main" id="{FA7527B5-7D8B-431E-85BA-7292DD2207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1438" y="2205038"/>
            <a:ext cx="5214937" cy="347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9" name="Picture 10">
            <a:extLst>
              <a:ext uri="{FF2B5EF4-FFF2-40B4-BE49-F238E27FC236}">
                <a16:creationId xmlns:a16="http://schemas.microsoft.com/office/drawing/2014/main" id="{3E25FABD-650F-40B9-9821-B21A282AB1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5445125"/>
            <a:ext cx="1223963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0" name="Picture 11">
            <a:extLst>
              <a:ext uri="{FF2B5EF4-FFF2-40B4-BE49-F238E27FC236}">
                <a16:creationId xmlns:a16="http://schemas.microsoft.com/office/drawing/2014/main" id="{1D0D8CC0-F1E0-44C2-8A4A-24BF904844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5948363"/>
            <a:ext cx="36004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D3818B6F-21D7-46DC-9223-3B6F0A0655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804704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dirty="0">
                <a:solidFill>
                  <a:srgbClr val="FF6600"/>
                </a:solidFill>
                <a:latin typeface="Garamond" pitchFamily="18" charset="0"/>
              </a:rPr>
              <a:t>Motor Response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73589EB7-4BE9-498D-84D1-01E3A04525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96975"/>
            <a:ext cx="7239000" cy="4103688"/>
          </a:xfrm>
        </p:spPr>
        <p:txBody>
          <a:bodyPr/>
          <a:lstStyle/>
          <a:p>
            <a:pPr eaLnBrk="1" hangingPunct="1"/>
            <a:r>
              <a:rPr lang="en-US" altLang="en-US">
                <a:latin typeface="Garamond" panose="02020404030301010803" pitchFamily="18" charset="0"/>
              </a:rPr>
              <a:t>We are concerned with the brain’s function and not the strength of the limb.</a:t>
            </a:r>
          </a:p>
          <a:p>
            <a:pPr eaLnBrk="1" hangingPunct="1"/>
            <a:r>
              <a:rPr lang="en-US" altLang="en-US">
                <a:latin typeface="Garamond" panose="02020404030301010803" pitchFamily="18" charset="0"/>
              </a:rPr>
              <a:t>If left and right sides respond differently, record only the better response e.g. if the right arm localises and the left arm abnormally flexes record the right arm</a:t>
            </a:r>
          </a:p>
          <a:p>
            <a:pPr eaLnBrk="1" hangingPunct="1"/>
            <a:r>
              <a:rPr lang="en-GB" altLang="en-US">
                <a:latin typeface="Garamond" panose="02020404030301010803" pitchFamily="18" charset="0"/>
              </a:rPr>
              <a:t>Begin by asking for a simple command </a:t>
            </a:r>
          </a:p>
          <a:p>
            <a:pPr lvl="1" eaLnBrk="1" hangingPunct="1"/>
            <a:r>
              <a:rPr lang="en-GB" altLang="en-US">
                <a:latin typeface="Garamond" panose="02020404030301010803" pitchFamily="18" charset="0"/>
              </a:rPr>
              <a:t>“stick out your tongue”</a:t>
            </a:r>
          </a:p>
          <a:p>
            <a:pPr lvl="1" eaLnBrk="1" hangingPunct="1"/>
            <a:r>
              <a:rPr lang="en-GB" altLang="en-US">
                <a:latin typeface="Garamond" panose="02020404030301010803" pitchFamily="18" charset="0"/>
              </a:rPr>
              <a:t>“give me a thumbs up”</a:t>
            </a:r>
            <a:endParaRPr lang="en-US" altLang="en-US">
              <a:latin typeface="Garamond" panose="02020404030301010803" pitchFamily="18" charset="0"/>
            </a:endParaRPr>
          </a:p>
          <a:p>
            <a:pPr eaLnBrk="1" hangingPunct="1"/>
            <a:endParaRPr lang="en-US" altLang="en-US">
              <a:latin typeface="Garamond" panose="02020404030301010803" pitchFamily="18" charset="0"/>
            </a:endParaRPr>
          </a:p>
        </p:txBody>
      </p:sp>
      <p:pic>
        <p:nvPicPr>
          <p:cNvPr id="43012" name="Picture 10">
            <a:extLst>
              <a:ext uri="{FF2B5EF4-FFF2-40B4-BE49-F238E27FC236}">
                <a16:creationId xmlns:a16="http://schemas.microsoft.com/office/drawing/2014/main" id="{F038208B-132E-4425-93A5-B43D2BB1B0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5445125"/>
            <a:ext cx="1223963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3" name="Picture 11">
            <a:extLst>
              <a:ext uri="{FF2B5EF4-FFF2-40B4-BE49-F238E27FC236}">
                <a16:creationId xmlns:a16="http://schemas.microsoft.com/office/drawing/2014/main" id="{FB17BC49-D91D-4974-9625-B70227BA87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5948363"/>
            <a:ext cx="36004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p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D0160D17-5375-4DE2-83F0-DA89D9EB99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732696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dirty="0">
                <a:solidFill>
                  <a:srgbClr val="FF6600"/>
                </a:solidFill>
                <a:latin typeface="Garamond" pitchFamily="18" charset="0"/>
              </a:rPr>
              <a:t>M6 - obeys commands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1B31DD6D-EB1E-4A9D-9904-9139C852C0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96975"/>
            <a:ext cx="7239000" cy="5259388"/>
          </a:xfrm>
        </p:spPr>
        <p:txBody>
          <a:bodyPr/>
          <a:lstStyle/>
          <a:p>
            <a:pPr eaLnBrk="1" hangingPunct="1"/>
            <a:r>
              <a:rPr lang="en-US" altLang="en-US">
                <a:latin typeface="Garamond" panose="02020404030301010803" pitchFamily="18" charset="0"/>
              </a:rPr>
              <a:t>Patient follows simple commands. Beware the hand-clasp reflex</a:t>
            </a:r>
          </a:p>
        </p:txBody>
      </p:sp>
      <p:pic>
        <p:nvPicPr>
          <p:cNvPr id="45060" name="Picture 4" descr="DCP_0149">
            <a:extLst>
              <a:ext uri="{FF2B5EF4-FFF2-40B4-BE49-F238E27FC236}">
                <a16:creationId xmlns:a16="http://schemas.microsoft.com/office/drawing/2014/main" id="{88E9049A-1E8F-471C-900D-5C2D5918DE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2205038"/>
            <a:ext cx="5473700" cy="336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1" name="Picture 10">
            <a:extLst>
              <a:ext uri="{FF2B5EF4-FFF2-40B4-BE49-F238E27FC236}">
                <a16:creationId xmlns:a16="http://schemas.microsoft.com/office/drawing/2014/main" id="{406053F7-C2EC-43DF-BEAF-C2E6D765FD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5445125"/>
            <a:ext cx="1223963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2" name="Picture 11">
            <a:extLst>
              <a:ext uri="{FF2B5EF4-FFF2-40B4-BE49-F238E27FC236}">
                <a16:creationId xmlns:a16="http://schemas.microsoft.com/office/drawing/2014/main" id="{135D4ED2-8FD0-424F-B841-54391BC62E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5948363"/>
            <a:ext cx="36004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70B1907A-4C98-47F1-B1C5-728A3E503B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804704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altLang="en-US" dirty="0">
                <a:solidFill>
                  <a:srgbClr val="FF6600"/>
                </a:solidFill>
                <a:latin typeface="Garamond" pitchFamily="18" charset="0"/>
              </a:rPr>
              <a:t>Motor Response</a:t>
            </a:r>
            <a:endParaRPr lang="en-US" altLang="en-US" dirty="0">
              <a:solidFill>
                <a:srgbClr val="FF6600"/>
              </a:solidFill>
              <a:latin typeface="Garamond" pitchFamily="18" charset="0"/>
            </a:endParaRP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9EF482AD-5400-4BD3-A358-505CCA5DBB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8413"/>
            <a:ext cx="7239000" cy="5187950"/>
          </a:xfrm>
        </p:spPr>
        <p:txBody>
          <a:bodyPr/>
          <a:lstStyle/>
          <a:p>
            <a:pPr eaLnBrk="1" hangingPunct="1"/>
            <a:r>
              <a:rPr lang="en-GB" altLang="en-US">
                <a:latin typeface="Garamond" panose="02020404030301010803" pitchFamily="18" charset="0"/>
              </a:rPr>
              <a:t>If patient does not obey commands move onto applying a painful stimulus.</a:t>
            </a:r>
          </a:p>
          <a:p>
            <a:pPr eaLnBrk="1" hangingPunct="1"/>
            <a:r>
              <a:rPr lang="en-GB" altLang="en-US">
                <a:latin typeface="Garamond" panose="02020404030301010803" pitchFamily="18" charset="0"/>
              </a:rPr>
              <a:t>Painful stimulus in relation to the GCS assessment needs to be applied in the distribution of the cranial nerves.</a:t>
            </a:r>
          </a:p>
          <a:p>
            <a:pPr lvl="1" eaLnBrk="1" hangingPunct="1"/>
            <a:r>
              <a:rPr lang="en-GB" altLang="en-US" b="1">
                <a:latin typeface="Garamond" panose="02020404030301010803" pitchFamily="18" charset="0"/>
              </a:rPr>
              <a:t>Sternal rub:</a:t>
            </a:r>
            <a:r>
              <a:rPr lang="en-GB" altLang="en-US">
                <a:latin typeface="Garamond" panose="02020404030301010803" pitchFamily="18" charset="0"/>
              </a:rPr>
              <a:t> does not adequately distinguish localising and flexing. Produces very visible bruising. </a:t>
            </a:r>
            <a:r>
              <a:rPr lang="en-GB" altLang="en-US" b="1">
                <a:latin typeface="Garamond" panose="02020404030301010803" pitchFamily="18" charset="0"/>
              </a:rPr>
              <a:t>Not recommended</a:t>
            </a:r>
            <a:r>
              <a:rPr lang="en-GB" altLang="en-US">
                <a:latin typeface="Garamond" panose="02020404030301010803" pitchFamily="18" charset="0"/>
              </a:rPr>
              <a:t>.</a:t>
            </a:r>
            <a:endParaRPr lang="en-GB" altLang="en-US" b="1">
              <a:latin typeface="Garamond" panose="02020404030301010803" pitchFamily="18" charset="0"/>
            </a:endParaRPr>
          </a:p>
          <a:p>
            <a:pPr lvl="1" eaLnBrk="1" hangingPunct="1"/>
            <a:r>
              <a:rPr lang="en-GB" altLang="en-US" b="1">
                <a:latin typeface="Garamond" panose="02020404030301010803" pitchFamily="18" charset="0"/>
              </a:rPr>
              <a:t>Nail bed pressure:</a:t>
            </a:r>
            <a:r>
              <a:rPr lang="en-GB" altLang="en-US">
                <a:latin typeface="Garamond" panose="02020404030301010803" pitchFamily="18" charset="0"/>
              </a:rPr>
              <a:t> </a:t>
            </a:r>
            <a:r>
              <a:rPr lang="en-GB" altLang="en-US" b="1">
                <a:latin typeface="Garamond" panose="02020404030301010803" pitchFamily="18" charset="0"/>
              </a:rPr>
              <a:t>not for GCS assessment</a:t>
            </a:r>
            <a:r>
              <a:rPr lang="en-GB" altLang="en-US">
                <a:latin typeface="Garamond" panose="02020404030301010803" pitchFamily="18" charset="0"/>
              </a:rPr>
              <a:t>. Can produce peripheral, spinally mediated, response</a:t>
            </a:r>
            <a:endParaRPr lang="en-US" altLang="en-US">
              <a:latin typeface="Garamond" panose="02020404030301010803" pitchFamily="18" charset="0"/>
            </a:endParaRPr>
          </a:p>
        </p:txBody>
      </p:sp>
      <p:pic>
        <p:nvPicPr>
          <p:cNvPr id="47108" name="Picture 10">
            <a:extLst>
              <a:ext uri="{FF2B5EF4-FFF2-40B4-BE49-F238E27FC236}">
                <a16:creationId xmlns:a16="http://schemas.microsoft.com/office/drawing/2014/main" id="{448AF371-013A-409C-9F65-D92961A966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5445125"/>
            <a:ext cx="1223963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9" name="Picture 11">
            <a:extLst>
              <a:ext uri="{FF2B5EF4-FFF2-40B4-BE49-F238E27FC236}">
                <a16:creationId xmlns:a16="http://schemas.microsoft.com/office/drawing/2014/main" id="{C832DC8B-853D-4C96-A83A-D0EF0959BB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5948363"/>
            <a:ext cx="36004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65295360-37B2-4899-89A3-CC1762952C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en-US" altLang="en-US" dirty="0">
                <a:solidFill>
                  <a:srgbClr val="FF6600"/>
                </a:solidFill>
                <a:latin typeface="Garamond" pitchFamily="18" charset="0"/>
              </a:rPr>
            </a:br>
            <a:r>
              <a:rPr lang="en-US" altLang="en-US" dirty="0">
                <a:solidFill>
                  <a:srgbClr val="FF6600"/>
                </a:solidFill>
                <a:latin typeface="Garamond" pitchFamily="18" charset="0"/>
              </a:rPr>
              <a:t>Supra-orbital ridge pressure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BCD4BEAC-DEDA-4EB9-9091-D758CE7781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latin typeface="Garamond" panose="02020404030301010803" pitchFamily="18" charset="0"/>
              </a:rPr>
              <a:t>Looks vicious but very effective</a:t>
            </a:r>
          </a:p>
          <a:p>
            <a:pPr eaLnBrk="1" hangingPunct="1"/>
            <a:endParaRPr lang="en-US" altLang="en-US">
              <a:latin typeface="Garamond" panose="02020404030301010803" pitchFamily="18" charset="0"/>
            </a:endParaRPr>
          </a:p>
          <a:p>
            <a:pPr eaLnBrk="1" hangingPunct="1"/>
            <a:r>
              <a:rPr lang="en-US" altLang="en-US">
                <a:latin typeface="Garamond" panose="02020404030301010803" pitchFamily="18" charset="0"/>
              </a:rPr>
              <a:t>Contra-indicated with skull fractures</a:t>
            </a:r>
          </a:p>
          <a:p>
            <a:pPr eaLnBrk="1" hangingPunct="1"/>
            <a:endParaRPr lang="en-US" altLang="en-US">
              <a:latin typeface="Garamond" panose="02020404030301010803" pitchFamily="18" charset="0"/>
            </a:endParaRPr>
          </a:p>
          <a:p>
            <a:pPr eaLnBrk="1" hangingPunct="1"/>
            <a:r>
              <a:rPr lang="en-US" altLang="en-US">
                <a:latin typeface="Garamond" panose="02020404030301010803" pitchFamily="18" charset="0"/>
              </a:rPr>
              <a:t>Tends to make patients screw their eyes shut, so only effective for Motor Response</a:t>
            </a:r>
          </a:p>
        </p:txBody>
      </p:sp>
      <p:pic>
        <p:nvPicPr>
          <p:cNvPr id="48132" name="Picture 10">
            <a:extLst>
              <a:ext uri="{FF2B5EF4-FFF2-40B4-BE49-F238E27FC236}">
                <a16:creationId xmlns:a16="http://schemas.microsoft.com/office/drawing/2014/main" id="{ED5565CE-08F6-454B-97E6-CEFFEDE7BE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5445125"/>
            <a:ext cx="1223963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3" name="Picture 11">
            <a:extLst>
              <a:ext uri="{FF2B5EF4-FFF2-40B4-BE49-F238E27FC236}">
                <a16:creationId xmlns:a16="http://schemas.microsoft.com/office/drawing/2014/main" id="{07E92771-C120-4960-AB7C-02BF4D8CF5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5948363"/>
            <a:ext cx="36004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build="p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3AAE3E75-4F06-4500-8DAF-76B48796EC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>
                <a:solidFill>
                  <a:srgbClr val="FF6600"/>
                </a:solidFill>
                <a:latin typeface="Garamond" pitchFamily="18" charset="0"/>
              </a:rPr>
              <a:t>Supra-orbital ridge pressure</a:t>
            </a:r>
          </a:p>
        </p:txBody>
      </p:sp>
      <p:pic>
        <p:nvPicPr>
          <p:cNvPr id="49155" name="Picture 4" descr="DCP_0165">
            <a:extLst>
              <a:ext uri="{FF2B5EF4-FFF2-40B4-BE49-F238E27FC236}">
                <a16:creationId xmlns:a16="http://schemas.microsoft.com/office/drawing/2014/main" id="{CE8F85A5-3528-4F04-81F0-273BBE0D30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1628775"/>
            <a:ext cx="73279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6" name="Rectangle 3">
            <a:extLst>
              <a:ext uri="{FF2B5EF4-FFF2-40B4-BE49-F238E27FC236}">
                <a16:creationId xmlns:a16="http://schemas.microsoft.com/office/drawing/2014/main" id="{B9431188-39D9-458D-A62F-ABD8A707F7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9725"/>
            <a:ext cx="6275388" cy="3043238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GB" altLang="en-US"/>
          </a:p>
        </p:txBody>
      </p:sp>
      <p:pic>
        <p:nvPicPr>
          <p:cNvPr id="49157" name="Picture 10">
            <a:extLst>
              <a:ext uri="{FF2B5EF4-FFF2-40B4-BE49-F238E27FC236}">
                <a16:creationId xmlns:a16="http://schemas.microsoft.com/office/drawing/2014/main" id="{47E32674-11C4-4DFB-BDC1-A0ECB8146B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5445125"/>
            <a:ext cx="1223963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8" name="Picture 11">
            <a:extLst>
              <a:ext uri="{FF2B5EF4-FFF2-40B4-BE49-F238E27FC236}">
                <a16:creationId xmlns:a16="http://schemas.microsoft.com/office/drawing/2014/main" id="{CDDCD3CB-1D11-45A7-920D-D27F6492AD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5948363"/>
            <a:ext cx="36004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4121A4B4-0044-4D19-9666-BC4D7B0233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>
                <a:solidFill>
                  <a:srgbClr val="FF6600"/>
                </a:solidFill>
                <a:latin typeface="Garamond" pitchFamily="18" charset="0"/>
              </a:rPr>
              <a:t>Trapezius pinch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E3AB3558-D16B-4EDB-867E-7F9FF00BB0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latin typeface="Garamond" panose="02020404030301010803" pitchFamily="18" charset="0"/>
              </a:rPr>
              <a:t>Minimal bruising</a:t>
            </a:r>
          </a:p>
          <a:p>
            <a:pPr eaLnBrk="1" hangingPunct="1"/>
            <a:r>
              <a:rPr lang="en-US" altLang="en-US">
                <a:latin typeface="Garamond" panose="02020404030301010803" pitchFamily="18" charset="0"/>
              </a:rPr>
              <a:t>Safe</a:t>
            </a:r>
          </a:p>
          <a:p>
            <a:pPr eaLnBrk="1" hangingPunct="1"/>
            <a:r>
              <a:rPr lang="en-US" altLang="en-US">
                <a:latin typeface="Garamond" panose="02020404030301010803" pitchFamily="18" charset="0"/>
              </a:rPr>
              <a:t>Ideal for repeated observation</a:t>
            </a:r>
          </a:p>
          <a:p>
            <a:pPr eaLnBrk="1" hangingPunct="1"/>
            <a:r>
              <a:rPr lang="en-US" altLang="en-US">
                <a:latin typeface="Garamond" panose="02020404030301010803" pitchFamily="18" charset="0"/>
              </a:rPr>
              <a:t>Avoid if clavicle fractured - try the other side of the neck</a:t>
            </a:r>
          </a:p>
        </p:txBody>
      </p:sp>
      <p:pic>
        <p:nvPicPr>
          <p:cNvPr id="50180" name="Picture 10">
            <a:extLst>
              <a:ext uri="{FF2B5EF4-FFF2-40B4-BE49-F238E27FC236}">
                <a16:creationId xmlns:a16="http://schemas.microsoft.com/office/drawing/2014/main" id="{DB23EC21-F814-47C2-9E0D-9CE9F6B435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5445125"/>
            <a:ext cx="1223963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1" name="Picture 11">
            <a:extLst>
              <a:ext uri="{FF2B5EF4-FFF2-40B4-BE49-F238E27FC236}">
                <a16:creationId xmlns:a16="http://schemas.microsoft.com/office/drawing/2014/main" id="{430E0E53-9F65-4442-8F93-BDF775C5C5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5948363"/>
            <a:ext cx="36004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build="p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D3E3A7D7-8D5A-43AF-81BA-7FF8CF2057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>
                <a:solidFill>
                  <a:srgbClr val="FF6600"/>
                </a:solidFill>
                <a:latin typeface="Garamond" pitchFamily="18" charset="0"/>
              </a:rPr>
              <a:t>Motor Response: M5 - localising</a:t>
            </a:r>
          </a:p>
        </p:txBody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420CCAE7-A29F-4AD5-A632-473FCC912E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84313"/>
            <a:ext cx="7239000" cy="4972050"/>
          </a:xfrm>
        </p:spPr>
        <p:txBody>
          <a:bodyPr/>
          <a:lstStyle/>
          <a:p>
            <a:pPr eaLnBrk="1" hangingPunct="1"/>
            <a:r>
              <a:rPr lang="en-US" altLang="en-US">
                <a:latin typeface="Garamond" panose="02020404030301010803" pitchFamily="18" charset="0"/>
              </a:rPr>
              <a:t>Supra-orbital ridge pressure - patient gets a hand above the chin</a:t>
            </a:r>
          </a:p>
          <a:p>
            <a:pPr eaLnBrk="1" hangingPunct="1">
              <a:buFontTx/>
              <a:buNone/>
            </a:pPr>
            <a:endParaRPr lang="en-US" altLang="en-US">
              <a:latin typeface="Garamond" panose="02020404030301010803" pitchFamily="18" charset="0"/>
            </a:endParaRPr>
          </a:p>
          <a:p>
            <a:pPr eaLnBrk="1" hangingPunct="1"/>
            <a:endParaRPr lang="en-US" altLang="en-US"/>
          </a:p>
        </p:txBody>
      </p:sp>
      <p:pic>
        <p:nvPicPr>
          <p:cNvPr id="51204" name="Picture 4" descr="DCP_0150">
            <a:extLst>
              <a:ext uri="{FF2B5EF4-FFF2-40B4-BE49-F238E27FC236}">
                <a16:creationId xmlns:a16="http://schemas.microsoft.com/office/drawing/2014/main" id="{09C3C9D1-8357-4EC8-8554-499532D9EF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0450" y="2349500"/>
            <a:ext cx="5214938" cy="347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5" name="Picture 10">
            <a:extLst>
              <a:ext uri="{FF2B5EF4-FFF2-40B4-BE49-F238E27FC236}">
                <a16:creationId xmlns:a16="http://schemas.microsoft.com/office/drawing/2014/main" id="{5D53405A-5154-4D2D-8427-24BE00BD22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5445125"/>
            <a:ext cx="1223963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6" name="Picture 11">
            <a:extLst>
              <a:ext uri="{FF2B5EF4-FFF2-40B4-BE49-F238E27FC236}">
                <a16:creationId xmlns:a16="http://schemas.microsoft.com/office/drawing/2014/main" id="{13B928F5-BCBD-436A-A471-CDA6752A49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5948363"/>
            <a:ext cx="36004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956025C2-C2B8-4CDA-9981-5EFA9E6D3D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732696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altLang="en-US" dirty="0">
                <a:solidFill>
                  <a:srgbClr val="FF6600"/>
                </a:solidFill>
                <a:latin typeface="Garamond" pitchFamily="18" charset="0"/>
              </a:rPr>
              <a:t>M4 - normal flexion</a:t>
            </a:r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FFFA133D-4223-40B4-9592-2C7CB40CDA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96975"/>
            <a:ext cx="7239000" cy="5259388"/>
          </a:xfrm>
        </p:spPr>
        <p:txBody>
          <a:bodyPr/>
          <a:lstStyle/>
          <a:p>
            <a:pPr eaLnBrk="1" hangingPunct="1"/>
            <a:r>
              <a:rPr lang="en-GB" altLang="en-US">
                <a:latin typeface="Garamond" panose="02020404030301010803" pitchFamily="18" charset="0"/>
              </a:rPr>
              <a:t>A normal patterned movement, but not purposeful enough to be localising</a:t>
            </a:r>
          </a:p>
          <a:p>
            <a:pPr eaLnBrk="1" hangingPunct="1">
              <a:buFontTx/>
              <a:buNone/>
            </a:pPr>
            <a:endParaRPr lang="en-GB" altLang="en-US" sz="2800">
              <a:latin typeface="Garamond" panose="02020404030301010803" pitchFamily="18" charset="0"/>
            </a:endParaRPr>
          </a:p>
        </p:txBody>
      </p:sp>
      <p:pic>
        <p:nvPicPr>
          <p:cNvPr id="52228" name="Picture 4" descr="DCP_0153">
            <a:extLst>
              <a:ext uri="{FF2B5EF4-FFF2-40B4-BE49-F238E27FC236}">
                <a16:creationId xmlns:a16="http://schemas.microsoft.com/office/drawing/2014/main" id="{259D34BE-BEFC-4C8A-8034-CFBA3536E6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2276475"/>
            <a:ext cx="5214938" cy="347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9" name="Picture 10">
            <a:extLst>
              <a:ext uri="{FF2B5EF4-FFF2-40B4-BE49-F238E27FC236}">
                <a16:creationId xmlns:a16="http://schemas.microsoft.com/office/drawing/2014/main" id="{4A7BB6B4-8E14-4750-A759-3880E36EF1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5445125"/>
            <a:ext cx="1223963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0" name="Picture 11">
            <a:extLst>
              <a:ext uri="{FF2B5EF4-FFF2-40B4-BE49-F238E27FC236}">
                <a16:creationId xmlns:a16="http://schemas.microsoft.com/office/drawing/2014/main" id="{F3B4FF8F-4924-40D2-B1ED-DD265973F0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5948363"/>
            <a:ext cx="36004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ACCB5180-08E0-4820-9584-8D208873E2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804704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dirty="0">
                <a:solidFill>
                  <a:srgbClr val="FF6600"/>
                </a:solidFill>
                <a:latin typeface="Garamond" pitchFamily="18" charset="0"/>
              </a:rPr>
              <a:t>M3 - abnormal flexion</a:t>
            </a:r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6E6FD449-7953-403A-8CA7-8A803B9466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8413"/>
            <a:ext cx="7239000" cy="5187950"/>
          </a:xfrm>
        </p:spPr>
        <p:txBody>
          <a:bodyPr/>
          <a:lstStyle/>
          <a:p>
            <a:pPr eaLnBrk="1" hangingPunct="1"/>
            <a:r>
              <a:rPr lang="en-US" altLang="en-US">
                <a:latin typeface="Garamond" panose="02020404030301010803" pitchFamily="18" charset="0"/>
              </a:rPr>
              <a:t>The elbow flexes, but the movement pattern is abnormal</a:t>
            </a:r>
          </a:p>
          <a:p>
            <a:pPr eaLnBrk="1" hangingPunct="1">
              <a:buFontTx/>
              <a:buNone/>
            </a:pPr>
            <a:endParaRPr lang="en-US" altLang="en-US">
              <a:latin typeface="Garamond" panose="02020404030301010803" pitchFamily="18" charset="0"/>
            </a:endParaRPr>
          </a:p>
        </p:txBody>
      </p:sp>
      <p:pic>
        <p:nvPicPr>
          <p:cNvPr id="53252" name="Picture 4" descr="DCP_0157">
            <a:extLst>
              <a:ext uri="{FF2B5EF4-FFF2-40B4-BE49-F238E27FC236}">
                <a16:creationId xmlns:a16="http://schemas.microsoft.com/office/drawing/2014/main" id="{5049D38A-0C3C-4650-A8F5-B03B6ED918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7" t="5008" r="21103" b="10141"/>
          <a:stretch>
            <a:fillRect/>
          </a:stretch>
        </p:blipFill>
        <p:spPr bwMode="auto">
          <a:xfrm>
            <a:off x="2051050" y="2205038"/>
            <a:ext cx="5410200" cy="3595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3" name="Picture 10">
            <a:extLst>
              <a:ext uri="{FF2B5EF4-FFF2-40B4-BE49-F238E27FC236}">
                <a16:creationId xmlns:a16="http://schemas.microsoft.com/office/drawing/2014/main" id="{59BDB63B-B012-441F-AE88-D38E15FE24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5445125"/>
            <a:ext cx="1223963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4" name="Picture 11">
            <a:extLst>
              <a:ext uri="{FF2B5EF4-FFF2-40B4-BE49-F238E27FC236}">
                <a16:creationId xmlns:a16="http://schemas.microsoft.com/office/drawing/2014/main" id="{BDC7E950-A77B-4559-96AF-E616893C15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5948363"/>
            <a:ext cx="36004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7D66DFD0-4FB9-4363-9292-16C0801796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66068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dirty="0">
                <a:solidFill>
                  <a:srgbClr val="FF6600"/>
                </a:solidFill>
                <a:latin typeface="Garamond" pitchFamily="18" charset="0"/>
              </a:rPr>
              <a:t>M2 - extension</a:t>
            </a:r>
          </a:p>
        </p:txBody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6A257CAE-BD20-4E52-9198-1B0AE69AEF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96975"/>
            <a:ext cx="7239000" cy="5259388"/>
          </a:xfrm>
        </p:spPr>
        <p:txBody>
          <a:bodyPr/>
          <a:lstStyle/>
          <a:p>
            <a:pPr eaLnBrk="1" hangingPunct="1"/>
            <a:r>
              <a:rPr lang="en-US" altLang="en-US">
                <a:latin typeface="Garamond" panose="02020404030301010803" pitchFamily="18" charset="0"/>
              </a:rPr>
              <a:t>The elbow straightens</a:t>
            </a:r>
          </a:p>
          <a:p>
            <a:pPr eaLnBrk="1" hangingPunct="1">
              <a:buFontTx/>
              <a:buNone/>
            </a:pPr>
            <a:r>
              <a:rPr lang="en-US" altLang="en-US" sz="2800">
                <a:latin typeface="Garamond" panose="02020404030301010803" pitchFamily="18" charset="0"/>
              </a:rPr>
              <a:t> </a:t>
            </a:r>
          </a:p>
        </p:txBody>
      </p:sp>
      <p:pic>
        <p:nvPicPr>
          <p:cNvPr id="54276" name="Picture 4" descr="DCP_0156">
            <a:extLst>
              <a:ext uri="{FF2B5EF4-FFF2-40B4-BE49-F238E27FC236}">
                <a16:creationId xmlns:a16="http://schemas.microsoft.com/office/drawing/2014/main" id="{5AD1974D-9697-4DE1-B5EA-6A7564EC53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92" t="5267" r="13387" b="5194"/>
          <a:stretch>
            <a:fillRect/>
          </a:stretch>
        </p:blipFill>
        <p:spPr bwMode="auto">
          <a:xfrm>
            <a:off x="2268538" y="1755775"/>
            <a:ext cx="51054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7" name="Picture 10">
            <a:extLst>
              <a:ext uri="{FF2B5EF4-FFF2-40B4-BE49-F238E27FC236}">
                <a16:creationId xmlns:a16="http://schemas.microsoft.com/office/drawing/2014/main" id="{845DB474-27F1-4F04-9B73-FCC334437F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5445125"/>
            <a:ext cx="1223963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8" name="Picture 11">
            <a:extLst>
              <a:ext uri="{FF2B5EF4-FFF2-40B4-BE49-F238E27FC236}">
                <a16:creationId xmlns:a16="http://schemas.microsoft.com/office/drawing/2014/main" id="{44BE3946-E899-4213-ABA3-22326912BB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5948363"/>
            <a:ext cx="36004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AF906F93-71A4-4490-9CA6-D6D0384FA3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732696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dirty="0">
                <a:solidFill>
                  <a:srgbClr val="FF6600"/>
                </a:solidFill>
                <a:latin typeface="Garamond" pitchFamily="18" charset="0"/>
              </a:rPr>
              <a:t>M1 - no motor response</a:t>
            </a:r>
          </a:p>
        </p:txBody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3E922310-036A-44E2-BD62-19B6570AB9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9725"/>
            <a:ext cx="7239000" cy="25400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GB" altLang="en-US"/>
          </a:p>
        </p:txBody>
      </p:sp>
      <p:pic>
        <p:nvPicPr>
          <p:cNvPr id="55300" name="Picture 4" descr="DCP_0158">
            <a:extLst>
              <a:ext uri="{FF2B5EF4-FFF2-40B4-BE49-F238E27FC236}">
                <a16:creationId xmlns:a16="http://schemas.microsoft.com/office/drawing/2014/main" id="{805AB8E9-1C2D-48F7-AA30-EFD8D9E3B4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6238" y="1370013"/>
            <a:ext cx="5761037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1" name="Picture 10">
            <a:extLst>
              <a:ext uri="{FF2B5EF4-FFF2-40B4-BE49-F238E27FC236}">
                <a16:creationId xmlns:a16="http://schemas.microsoft.com/office/drawing/2014/main" id="{4AF0E1C0-F951-4C68-A5CB-BAD1DD07E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5445125"/>
            <a:ext cx="1223963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2" name="Picture 11">
            <a:extLst>
              <a:ext uri="{FF2B5EF4-FFF2-40B4-BE49-F238E27FC236}">
                <a16:creationId xmlns:a16="http://schemas.microsoft.com/office/drawing/2014/main" id="{62FD0BEB-46A4-44C2-82CD-C68B054E5D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5948363"/>
            <a:ext cx="36004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D149A55E-F9A6-452C-9558-D493A23CF7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altLang="en-US" dirty="0">
                <a:solidFill>
                  <a:srgbClr val="FF6600"/>
                </a:solidFill>
                <a:latin typeface="Garamond" pitchFamily="18" charset="0"/>
              </a:rPr>
              <a:t>Reporting the score</a:t>
            </a:r>
          </a:p>
        </p:txBody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C43A82E9-C83E-4A36-833F-3492266B51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buFontTx/>
              <a:buNone/>
            </a:pPr>
            <a:r>
              <a:rPr lang="en-GB" altLang="en-US">
                <a:latin typeface="Garamond" panose="02020404030301010803" pitchFamily="18" charset="0"/>
              </a:rPr>
              <a:t>When reporting the GCS, give it in full</a:t>
            </a:r>
            <a:r>
              <a:rPr lang="en-GB" altLang="en-US" sz="3600">
                <a:latin typeface="Garamond" panose="02020404030301010803" pitchFamily="18" charset="0"/>
              </a:rPr>
              <a:t>   </a:t>
            </a:r>
          </a:p>
          <a:p>
            <a:pPr lvl="1" algn="just" eaLnBrk="1" hangingPunct="1">
              <a:buFontTx/>
              <a:buNone/>
            </a:pPr>
            <a:endParaRPr lang="en-GB" altLang="en-US" sz="3200">
              <a:latin typeface="Garamond" panose="02020404030301010803" pitchFamily="18" charset="0"/>
            </a:endParaRPr>
          </a:p>
          <a:p>
            <a:pPr lvl="1" algn="just" eaLnBrk="1" hangingPunct="1"/>
            <a:r>
              <a:rPr lang="en-GB" altLang="en-US" sz="3200">
                <a:latin typeface="Garamond" panose="02020404030301010803" pitchFamily="18" charset="0"/>
              </a:rPr>
              <a:t>GCS = E4 V5 M6 = 15</a:t>
            </a:r>
          </a:p>
          <a:p>
            <a:pPr lvl="1" algn="just" eaLnBrk="1" hangingPunct="1"/>
            <a:r>
              <a:rPr lang="en-GB" altLang="en-US" sz="3200">
                <a:latin typeface="Garamond" panose="02020404030301010803" pitchFamily="18" charset="0"/>
              </a:rPr>
              <a:t>GCS = E2 V2 M4 = 8</a:t>
            </a:r>
          </a:p>
          <a:p>
            <a:pPr lvl="1" algn="just" eaLnBrk="1" hangingPunct="1"/>
            <a:r>
              <a:rPr lang="en-GB" altLang="en-US" sz="3200">
                <a:latin typeface="Garamond" panose="02020404030301010803" pitchFamily="18" charset="0"/>
              </a:rPr>
              <a:t>GCS = E1 V1 M1 = 3</a:t>
            </a:r>
          </a:p>
        </p:txBody>
      </p:sp>
      <p:pic>
        <p:nvPicPr>
          <p:cNvPr id="56324" name="Picture 10">
            <a:extLst>
              <a:ext uri="{FF2B5EF4-FFF2-40B4-BE49-F238E27FC236}">
                <a16:creationId xmlns:a16="http://schemas.microsoft.com/office/drawing/2014/main" id="{D5364545-7F38-4F0C-9353-DB58900F4A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5445125"/>
            <a:ext cx="1223963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5" name="Picture 11">
            <a:extLst>
              <a:ext uri="{FF2B5EF4-FFF2-40B4-BE49-F238E27FC236}">
                <a16:creationId xmlns:a16="http://schemas.microsoft.com/office/drawing/2014/main" id="{E7D8C54B-B49C-4C70-8C99-ED2625D75B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5948363"/>
            <a:ext cx="36004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0E4CC75A-78CC-471A-94C0-4CCE7295DE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altLang="en-US" dirty="0">
                <a:solidFill>
                  <a:srgbClr val="FF6600"/>
                </a:solidFill>
                <a:latin typeface="Garamond" pitchFamily="18" charset="0"/>
              </a:rPr>
              <a:t>Deteriorating Scores</a:t>
            </a:r>
            <a:endParaRPr lang="en-US" altLang="en-US" dirty="0">
              <a:solidFill>
                <a:srgbClr val="FF6600"/>
              </a:solidFill>
              <a:latin typeface="Garamond" pitchFamily="18" charset="0"/>
            </a:endParaRPr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556F57A4-50E0-4ED8-B6C7-3CC69CE305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altLang="en-US">
                <a:latin typeface="Garamond" panose="02020404030301010803" pitchFamily="18" charset="0"/>
              </a:rPr>
              <a:t>What to do if the score has changed?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>
                <a:latin typeface="Garamond" panose="02020404030301010803" pitchFamily="18" charset="0"/>
              </a:rPr>
              <a:t>Get someone else to check if you do not feel confident with your assessment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>
                <a:latin typeface="Garamond" panose="02020404030301010803" pitchFamily="18" charset="0"/>
              </a:rPr>
              <a:t>Report it – even if it is only 1 point it is significant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>
                <a:latin typeface="Garamond" panose="02020404030301010803" pitchFamily="18" charset="0"/>
              </a:rPr>
              <a:t>Increase level of observations repeat in half an hour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>
                <a:latin typeface="Garamond" panose="02020404030301010803" pitchFamily="18" charset="0"/>
              </a:rPr>
              <a:t>In Neuro ICU may need to reduce sedation</a:t>
            </a:r>
          </a:p>
          <a:p>
            <a:pPr eaLnBrk="1" hangingPunct="1">
              <a:lnSpc>
                <a:spcPct val="90000"/>
              </a:lnSpc>
            </a:pPr>
            <a:endParaRPr lang="en-GB" altLang="en-US">
              <a:latin typeface="Garamond" panose="02020404030301010803" pitchFamily="18" charset="0"/>
            </a:endParaRPr>
          </a:p>
        </p:txBody>
      </p:sp>
      <p:pic>
        <p:nvPicPr>
          <p:cNvPr id="58372" name="Picture 10">
            <a:extLst>
              <a:ext uri="{FF2B5EF4-FFF2-40B4-BE49-F238E27FC236}">
                <a16:creationId xmlns:a16="http://schemas.microsoft.com/office/drawing/2014/main" id="{40008D62-4CC3-4FBE-B0C0-003C428781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5445125"/>
            <a:ext cx="1223963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3" name="Picture 11">
            <a:extLst>
              <a:ext uri="{FF2B5EF4-FFF2-40B4-BE49-F238E27FC236}">
                <a16:creationId xmlns:a16="http://schemas.microsoft.com/office/drawing/2014/main" id="{40F06E53-3932-445F-9B84-7A91C047CE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5948363"/>
            <a:ext cx="36004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18A917AC-FC73-4780-AD03-C09773D0B8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>
                <a:solidFill>
                  <a:srgbClr val="FF6600"/>
                </a:solidFill>
                <a:latin typeface="Garamond" pitchFamily="18" charset="0"/>
              </a:rPr>
              <a:t>Pupil observations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16F320AA-1C98-4EF2-853C-811B520384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latin typeface="Garamond" panose="02020404030301010803" pitchFamily="18" charset="0"/>
              </a:rPr>
              <a:t>Ideally in a darkened room</a:t>
            </a:r>
          </a:p>
          <a:p>
            <a:pPr eaLnBrk="1" hangingPunct="1"/>
            <a:r>
              <a:rPr lang="en-US" altLang="en-US">
                <a:latin typeface="Garamond" panose="02020404030301010803" pitchFamily="18" charset="0"/>
              </a:rPr>
              <a:t>Observe  both pupils together - without a torch – for;</a:t>
            </a:r>
          </a:p>
          <a:p>
            <a:pPr lvl="1" eaLnBrk="1" hangingPunct="1"/>
            <a:r>
              <a:rPr lang="en-US" altLang="en-US">
                <a:latin typeface="Garamond" panose="02020404030301010803" pitchFamily="18" charset="0"/>
              </a:rPr>
              <a:t>size</a:t>
            </a:r>
          </a:p>
          <a:p>
            <a:pPr lvl="1" eaLnBrk="1" hangingPunct="1"/>
            <a:r>
              <a:rPr lang="en-US" altLang="en-US">
                <a:latin typeface="Garamond" panose="02020404030301010803" pitchFamily="18" charset="0"/>
              </a:rPr>
              <a:t>symmetry</a:t>
            </a:r>
          </a:p>
          <a:p>
            <a:pPr lvl="1" eaLnBrk="1" hangingPunct="1"/>
            <a:r>
              <a:rPr lang="en-US" altLang="en-US">
                <a:latin typeface="Garamond" panose="02020404030301010803" pitchFamily="18" charset="0"/>
              </a:rPr>
              <a:t>regularity of shape</a:t>
            </a:r>
          </a:p>
          <a:p>
            <a:pPr eaLnBrk="1" hangingPunct="1"/>
            <a:endParaRPr lang="en-GB" altLang="en-US">
              <a:latin typeface="Garamond" panose="02020404030301010803" pitchFamily="18" charset="0"/>
            </a:endParaRPr>
          </a:p>
        </p:txBody>
      </p:sp>
      <p:pic>
        <p:nvPicPr>
          <p:cNvPr id="59396" name="Picture 10">
            <a:extLst>
              <a:ext uri="{FF2B5EF4-FFF2-40B4-BE49-F238E27FC236}">
                <a16:creationId xmlns:a16="http://schemas.microsoft.com/office/drawing/2014/main" id="{F4A2EFB0-C5D4-4405-A851-D26C28FC83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5445125"/>
            <a:ext cx="1223963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7" name="Picture 11">
            <a:extLst>
              <a:ext uri="{FF2B5EF4-FFF2-40B4-BE49-F238E27FC236}">
                <a16:creationId xmlns:a16="http://schemas.microsoft.com/office/drawing/2014/main" id="{BDF60292-503A-4371-9BAB-446B5995DA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5948363"/>
            <a:ext cx="36004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FD683B13-819E-4EA1-9262-74636312D4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altLang="en-US">
                <a:solidFill>
                  <a:srgbClr val="FF6600"/>
                </a:solidFill>
                <a:latin typeface="Garamond" pitchFamily="18" charset="0"/>
              </a:rPr>
              <a:t>Pupil observations</a:t>
            </a:r>
            <a:endParaRPr lang="en-US" altLang="en-US">
              <a:solidFill>
                <a:srgbClr val="FF6600"/>
              </a:solidFill>
              <a:latin typeface="Garamond" pitchFamily="18" charset="0"/>
            </a:endParaRPr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999A5755-3E90-4E74-B58E-9423514834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800">
                <a:latin typeface="Garamond" panose="02020404030301010803" pitchFamily="18" charset="0"/>
              </a:rPr>
              <a:t>Use a pen-torch</a:t>
            </a:r>
          </a:p>
          <a:p>
            <a:pPr eaLnBrk="1" hangingPunct="1"/>
            <a:r>
              <a:rPr lang="en-US" altLang="en-US" sz="2800">
                <a:latin typeface="Garamond" panose="02020404030301010803" pitchFamily="18" charset="0"/>
              </a:rPr>
              <a:t>Start at the corner of one eye and move the light across the pupil and look to see if it constricts</a:t>
            </a:r>
          </a:p>
          <a:p>
            <a:pPr eaLnBrk="1" hangingPunct="1"/>
            <a:r>
              <a:rPr lang="en-US" altLang="en-US" sz="2800">
                <a:latin typeface="Garamond" panose="02020404030301010803" pitchFamily="18" charset="0"/>
              </a:rPr>
              <a:t>Repeat the process with the other eye, again looking for movement  in the pupil</a:t>
            </a:r>
          </a:p>
          <a:p>
            <a:pPr eaLnBrk="1" hangingPunct="1"/>
            <a:r>
              <a:rPr lang="en-US" altLang="en-US" sz="2800">
                <a:latin typeface="Garamond" panose="02020404030301010803" pitchFamily="18" charset="0"/>
              </a:rPr>
              <a:t>The reaction may be brisk or sluggish</a:t>
            </a:r>
          </a:p>
          <a:p>
            <a:pPr eaLnBrk="1" hangingPunct="1"/>
            <a:r>
              <a:rPr lang="en-US" altLang="en-US" sz="2800">
                <a:latin typeface="Garamond" panose="02020404030301010803" pitchFamily="18" charset="0"/>
              </a:rPr>
              <a:t>A fixed (non-reacting) and dilated pupil is a late sign of high intracranial pressure</a:t>
            </a:r>
            <a:endParaRPr lang="en-US" altLang="en-US">
              <a:latin typeface="Garamond" panose="02020404030301010803" pitchFamily="18" charset="0"/>
            </a:endParaRPr>
          </a:p>
        </p:txBody>
      </p:sp>
      <p:pic>
        <p:nvPicPr>
          <p:cNvPr id="60420" name="Picture 10">
            <a:extLst>
              <a:ext uri="{FF2B5EF4-FFF2-40B4-BE49-F238E27FC236}">
                <a16:creationId xmlns:a16="http://schemas.microsoft.com/office/drawing/2014/main" id="{F5CD709F-FB2D-4A01-AF73-4176A6513D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5445125"/>
            <a:ext cx="1223963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1" name="Picture 11">
            <a:extLst>
              <a:ext uri="{FF2B5EF4-FFF2-40B4-BE49-F238E27FC236}">
                <a16:creationId xmlns:a16="http://schemas.microsoft.com/office/drawing/2014/main" id="{9243E87E-3BEC-42D1-BB11-13E9F32EE5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5948363"/>
            <a:ext cx="36004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9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9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5" grpId="0" build="p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A5814-389B-4AD1-86BA-364BF7E14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GB" dirty="0"/>
              <a:t>PUPIL VIDEO</a:t>
            </a:r>
          </a:p>
        </p:txBody>
      </p:sp>
      <p:sp>
        <p:nvSpPr>
          <p:cNvPr id="61443" name="Content Placeholder 2">
            <a:extLst>
              <a:ext uri="{FF2B5EF4-FFF2-40B4-BE49-F238E27FC236}">
                <a16:creationId xmlns:a16="http://schemas.microsoft.com/office/drawing/2014/main" id="{F1913DA7-D769-4691-8615-EF6354D0BA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 2" panose="05020102010507070707" pitchFamily="18" charset="2"/>
              <a:buNone/>
            </a:pPr>
            <a:r>
              <a:rPr lang="en-GB" altLang="en-US" dirty="0">
                <a:solidFill>
                  <a:schemeClr val="accent2">
                    <a:lumMod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Pupil Video (3mins)</a:t>
            </a:r>
            <a:endParaRPr lang="en-GB" altLang="en-US" dirty="0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buFont typeface="Wingdings 2" panose="05020102010507070707" pitchFamily="18" charset="2"/>
              <a:buNone/>
            </a:pPr>
            <a:endParaRPr lang="en-GB" altLang="en-US" dirty="0"/>
          </a:p>
        </p:txBody>
      </p:sp>
      <p:pic>
        <p:nvPicPr>
          <p:cNvPr id="61444" name="Picture 11">
            <a:extLst>
              <a:ext uri="{FF2B5EF4-FFF2-40B4-BE49-F238E27FC236}">
                <a16:creationId xmlns:a16="http://schemas.microsoft.com/office/drawing/2014/main" id="{B6DFFC28-0A66-4EE6-A597-0E9AC1ABD3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5948363"/>
            <a:ext cx="36004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5" name="Picture 10">
            <a:extLst>
              <a:ext uri="{FF2B5EF4-FFF2-40B4-BE49-F238E27FC236}">
                <a16:creationId xmlns:a16="http://schemas.microsoft.com/office/drawing/2014/main" id="{86460BE3-F1F3-46EB-B007-8F7B71D556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5445125"/>
            <a:ext cx="1223963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34D98-F2E4-43C6-945A-80418D44C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62467" name="Content Placeholder 2">
            <a:extLst>
              <a:ext uri="{FF2B5EF4-FFF2-40B4-BE49-F238E27FC236}">
                <a16:creationId xmlns:a16="http://schemas.microsoft.com/office/drawing/2014/main" id="{75E54C38-E59B-4263-B8F1-53969FB07D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altLang="en-US"/>
          </a:p>
        </p:txBody>
      </p:sp>
      <p:cxnSp>
        <p:nvCxnSpPr>
          <p:cNvPr id="4" name="Straight Connector 134">
            <a:extLst>
              <a:ext uri="{FF2B5EF4-FFF2-40B4-BE49-F238E27FC236}">
                <a16:creationId xmlns:a16="http://schemas.microsoft.com/office/drawing/2014/main" id="{B5683C6B-BB8F-4E96-A170-93DD79960D10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3049588" y="477838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136">
            <a:extLst>
              <a:ext uri="{FF2B5EF4-FFF2-40B4-BE49-F238E27FC236}">
                <a16:creationId xmlns:a16="http://schemas.microsoft.com/office/drawing/2014/main" id="{83CC4F94-5257-4487-B4A1-017AE6317626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ltGray">
          <a:xfrm>
            <a:off x="284163" y="4633913"/>
            <a:ext cx="8578850" cy="1844675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DAEC57C-CB19-4D71-802A-82BF978BA62E}"/>
              </a:ext>
            </a:extLst>
          </p:cNvPr>
          <p:cNvSpPr txBox="1">
            <a:spLocks/>
          </p:cNvSpPr>
          <p:nvPr/>
        </p:nvSpPr>
        <p:spPr>
          <a:xfrm>
            <a:off x="395653" y="4756638"/>
            <a:ext cx="8354891" cy="930447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 b="1" kern="1200" cap="all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latin typeface="Trebuchet MS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latin typeface="Trebuchet MS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latin typeface="Trebuchet MS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latin typeface="Trebuchet MS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latin typeface="Trebuchet MS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latin typeface="Trebuchet MS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latin typeface="Trebuchet MS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latin typeface="Trebuchet MS" pitchFamily="34" charset="0"/>
              </a:defRPr>
            </a:lvl9pPr>
            <a:extLst/>
          </a:lstStyle>
          <a:p>
            <a:pPr algn="ctr">
              <a:lnSpc>
                <a:spcPct val="90000"/>
              </a:lnSpc>
              <a:defRPr/>
            </a:pPr>
            <a:r>
              <a:rPr lang="en-US" sz="4700" dirty="0" err="1">
                <a:solidFill>
                  <a:srgbClr val="FFFFFF"/>
                </a:solidFill>
              </a:rPr>
              <a:t>Pupilometer</a:t>
            </a:r>
            <a:endParaRPr lang="en-US" sz="4700" dirty="0">
              <a:solidFill>
                <a:srgbClr val="FFFFFF"/>
              </a:solidFill>
            </a:endParaRPr>
          </a:p>
        </p:txBody>
      </p:sp>
      <p:pic>
        <p:nvPicPr>
          <p:cNvPr id="62471" name="Picture 3">
            <a:extLst>
              <a:ext uri="{FF2B5EF4-FFF2-40B4-BE49-F238E27FC236}">
                <a16:creationId xmlns:a16="http://schemas.microsoft.com/office/drawing/2014/main" id="{64011AD8-7D64-4B0A-A05C-E436919962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13" y="593725"/>
            <a:ext cx="2570162" cy="342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2" name="Picture 2">
            <a:extLst>
              <a:ext uri="{FF2B5EF4-FFF2-40B4-BE49-F238E27FC236}">
                <a16:creationId xmlns:a16="http://schemas.microsoft.com/office/drawing/2014/main" id="{F53FA6AB-3DC2-4FFF-9337-C7D31589B2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9300" y="1281113"/>
            <a:ext cx="2574925" cy="205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Straight Connector 138">
            <a:extLst>
              <a:ext uri="{FF2B5EF4-FFF2-40B4-BE49-F238E27FC236}">
                <a16:creationId xmlns:a16="http://schemas.microsoft.com/office/drawing/2014/main" id="{3ADF7F6D-8AED-465E-901D-71C93B91FE8F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6115050" y="477838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2474" name="Picture 2">
            <a:extLst>
              <a:ext uri="{FF2B5EF4-FFF2-40B4-BE49-F238E27FC236}">
                <a16:creationId xmlns:a16="http://schemas.microsoft.com/office/drawing/2014/main" id="{1513D639-0CA2-4AE1-A178-42EF9B0633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7300" y="501650"/>
            <a:ext cx="2568575" cy="365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6C5EB7C-B205-4ABD-8C80-BAA114936AF0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1657350" y="5738813"/>
            <a:ext cx="58293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2476" name="Picture 11">
            <a:extLst>
              <a:ext uri="{FF2B5EF4-FFF2-40B4-BE49-F238E27FC236}">
                <a16:creationId xmlns:a16="http://schemas.microsoft.com/office/drawing/2014/main" id="{0E3BC1FF-75A0-4301-B20F-A67B9ACEA3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5948363"/>
            <a:ext cx="36004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7" name="Picture 10">
            <a:extLst>
              <a:ext uri="{FF2B5EF4-FFF2-40B4-BE49-F238E27FC236}">
                <a16:creationId xmlns:a16="http://schemas.microsoft.com/office/drawing/2014/main" id="{E20C9873-AF69-4B48-8463-6E0F62CBFF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5445125"/>
            <a:ext cx="1223963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16541-B24F-4B72-BC45-2E9A252CD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pic>
        <p:nvPicPr>
          <p:cNvPr id="64515" name="Picture 2" descr="C:\Users\steink00\Desktop\NPi.JPG">
            <a:extLst>
              <a:ext uri="{FF2B5EF4-FFF2-40B4-BE49-F238E27FC236}">
                <a16:creationId xmlns:a16="http://schemas.microsoft.com/office/drawing/2014/main" id="{AE850103-8E42-4A18-A385-ACC31A191D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663" y="44450"/>
            <a:ext cx="8208962" cy="597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6" name="Picture 10">
            <a:extLst>
              <a:ext uri="{FF2B5EF4-FFF2-40B4-BE49-F238E27FC236}">
                <a16:creationId xmlns:a16="http://schemas.microsoft.com/office/drawing/2014/main" id="{3F0073FE-5EAE-4004-810B-A291FA0F55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5445125"/>
            <a:ext cx="1223963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7" name="Content Placeholder 3">
            <a:extLst>
              <a:ext uri="{FF2B5EF4-FFF2-40B4-BE49-F238E27FC236}">
                <a16:creationId xmlns:a16="http://schemas.microsoft.com/office/drawing/2014/main" id="{3826C9A2-F698-4A42-B806-7F7D6C7798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altLang="en-US"/>
          </a:p>
        </p:txBody>
      </p:sp>
      <p:pic>
        <p:nvPicPr>
          <p:cNvPr id="64518" name="Picture 8">
            <a:extLst>
              <a:ext uri="{FF2B5EF4-FFF2-40B4-BE49-F238E27FC236}">
                <a16:creationId xmlns:a16="http://schemas.microsoft.com/office/drawing/2014/main" id="{ADD2DF96-0591-4047-94B4-E24E055718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2713" y="6162675"/>
            <a:ext cx="36004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2D343F2A-6FCE-4A3C-93F1-E08814659B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altLang="en-US">
                <a:solidFill>
                  <a:srgbClr val="FF6600"/>
                </a:solidFill>
                <a:latin typeface="Garamond" pitchFamily="18" charset="0"/>
              </a:rPr>
              <a:t>Frequency of  GCS?</a:t>
            </a:r>
            <a:endParaRPr lang="en-US" altLang="en-US">
              <a:solidFill>
                <a:srgbClr val="FF6600"/>
              </a:solidFill>
              <a:latin typeface="Garamond" pitchFamily="18" charset="0"/>
            </a:endParaRPr>
          </a:p>
        </p:txBody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id="{F7ABEEB7-E679-4045-852C-B37CBAD2A7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altLang="en-US">
                <a:latin typeface="Garamond" panose="02020404030301010803" pitchFamily="18" charset="0"/>
              </a:rPr>
              <a:t>Depends on acuteness of injury or illness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>
                <a:latin typeface="Garamond" panose="02020404030301010803" pitchFamily="18" charset="0"/>
              </a:rPr>
              <a:t>Initially when the aim is to detect deterioration may be half hourly to hourly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>
                <a:latin typeface="Garamond" panose="02020404030301010803" pitchFamily="18" charset="0"/>
              </a:rPr>
              <a:t>If observations are stable then they may be reduced with guidance from medical team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>
                <a:latin typeface="Garamond" panose="02020404030301010803" pitchFamily="18" charset="0"/>
              </a:rPr>
              <a:t>Document in care plan if reduction or increase in frequency and rationale for change.</a:t>
            </a:r>
            <a:endParaRPr lang="en-US" altLang="en-US">
              <a:latin typeface="Garamond" panose="02020404030301010803" pitchFamily="18" charset="0"/>
            </a:endParaRPr>
          </a:p>
        </p:txBody>
      </p:sp>
      <p:pic>
        <p:nvPicPr>
          <p:cNvPr id="65540" name="Picture 10">
            <a:extLst>
              <a:ext uri="{FF2B5EF4-FFF2-40B4-BE49-F238E27FC236}">
                <a16:creationId xmlns:a16="http://schemas.microsoft.com/office/drawing/2014/main" id="{5A9CB095-C1B6-436C-8276-943DC953FA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5445125"/>
            <a:ext cx="1223963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1" name="Picture 11">
            <a:extLst>
              <a:ext uri="{FF2B5EF4-FFF2-40B4-BE49-F238E27FC236}">
                <a16:creationId xmlns:a16="http://schemas.microsoft.com/office/drawing/2014/main" id="{B07B6C3B-4E4A-4D67-9175-12D75474E0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5948363"/>
            <a:ext cx="36004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7DDEEF22-243D-42A9-8C25-ABFC38A9A5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altLang="en-US">
                <a:solidFill>
                  <a:srgbClr val="FF6600"/>
                </a:solidFill>
                <a:latin typeface="Garamond" pitchFamily="18" charset="0"/>
              </a:rPr>
              <a:t>Vital Signs</a:t>
            </a:r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FFABBE10-2886-446C-9465-6BB5998B36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altLang="en-US">
                <a:latin typeface="Garamond" panose="02020404030301010803" pitchFamily="18" charset="0"/>
              </a:rPr>
              <a:t>If a patient needs neuro observations, they need vital signs observations as well.</a:t>
            </a:r>
          </a:p>
          <a:p>
            <a:pPr eaLnBrk="1" hangingPunct="1"/>
            <a:r>
              <a:rPr lang="en-GB" altLang="en-US">
                <a:latin typeface="Garamond" panose="02020404030301010803" pitchFamily="18" charset="0"/>
              </a:rPr>
              <a:t>Respiratory rate and pattern are critical – observe and count.</a:t>
            </a:r>
          </a:p>
          <a:p>
            <a:pPr eaLnBrk="1" hangingPunct="1"/>
            <a:r>
              <a:rPr lang="en-GB" altLang="en-US">
                <a:latin typeface="Garamond" panose="02020404030301010803" pitchFamily="18" charset="0"/>
              </a:rPr>
              <a:t>HR and BP change as ICP rises, but this only becomes clear when the ICP is dangerously high (Cushing’s triad).</a:t>
            </a:r>
          </a:p>
          <a:p>
            <a:pPr eaLnBrk="1" hangingPunct="1"/>
            <a:endParaRPr lang="en-GB" altLang="en-US">
              <a:latin typeface="Garamond" panose="02020404030301010803" pitchFamily="18" charset="0"/>
            </a:endParaRPr>
          </a:p>
        </p:txBody>
      </p:sp>
      <p:pic>
        <p:nvPicPr>
          <p:cNvPr id="66564" name="Picture 10">
            <a:extLst>
              <a:ext uri="{FF2B5EF4-FFF2-40B4-BE49-F238E27FC236}">
                <a16:creationId xmlns:a16="http://schemas.microsoft.com/office/drawing/2014/main" id="{C181A6E6-0B00-4BC4-90BF-2469B68BE7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5445125"/>
            <a:ext cx="1223963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5" name="Picture 11">
            <a:extLst>
              <a:ext uri="{FF2B5EF4-FFF2-40B4-BE49-F238E27FC236}">
                <a16:creationId xmlns:a16="http://schemas.microsoft.com/office/drawing/2014/main" id="{2DBC14F4-B455-4D32-9C67-7A7767A015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5948363"/>
            <a:ext cx="36004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7" grpId="0" build="p" autoUpdateAnimBg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21910FBC-7DD3-4228-82F3-CCAF5A61BB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altLang="en-US">
                <a:solidFill>
                  <a:srgbClr val="FF6600"/>
                </a:solidFill>
                <a:latin typeface="Garamond" pitchFamily="18" charset="0"/>
              </a:rPr>
              <a:t>Limb Observations</a:t>
            </a:r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3E461DD7-C069-4D69-9CD1-4DE32CCC04E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altLang="en-US" sz="2800" dirty="0">
                <a:latin typeface="Garamond" panose="02020404030301010803" pitchFamily="18" charset="0"/>
              </a:rPr>
              <a:t>Distinct from the Motor Response part of the GCS</a:t>
            </a:r>
          </a:p>
          <a:p>
            <a:pPr eaLnBrk="1" hangingPunct="1">
              <a:defRPr/>
            </a:pPr>
            <a:r>
              <a:rPr lang="en-GB" altLang="en-US" sz="2800" dirty="0">
                <a:latin typeface="Garamond" panose="02020404030301010803" pitchFamily="18" charset="0"/>
              </a:rPr>
              <a:t>Looking for left-right differences that will indicate lateralized damage (e.g. in stroke)</a:t>
            </a:r>
          </a:p>
          <a:p>
            <a:pPr eaLnBrk="1" hangingPunct="1">
              <a:defRPr/>
            </a:pPr>
            <a:r>
              <a:rPr lang="en-GB" altLang="en-US" sz="2800" dirty="0">
                <a:latin typeface="Garamond" panose="02020404030301010803" pitchFamily="18" charset="0"/>
              </a:rPr>
              <a:t>If the patient obeys or localizes, can be easily assessed</a:t>
            </a:r>
          </a:p>
          <a:p>
            <a:pPr marL="0" indent="0" eaLnBrk="1" hangingPunct="1">
              <a:buFont typeface="Wingdings 2" panose="05020102010507070707" pitchFamily="18" charset="2"/>
              <a:buNone/>
              <a:defRPr/>
            </a:pPr>
            <a:endParaRPr lang="en-GB" altLang="en-US" sz="2400" dirty="0">
              <a:latin typeface="Garamond" panose="02020404030301010803" pitchFamily="18" charset="0"/>
            </a:endParaRPr>
          </a:p>
        </p:txBody>
      </p:sp>
      <p:pic>
        <p:nvPicPr>
          <p:cNvPr id="67588" name="Picture 10">
            <a:extLst>
              <a:ext uri="{FF2B5EF4-FFF2-40B4-BE49-F238E27FC236}">
                <a16:creationId xmlns:a16="http://schemas.microsoft.com/office/drawing/2014/main" id="{CD140E46-BE1D-45C0-BB73-A65961288E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5445125"/>
            <a:ext cx="1223963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89" name="Picture 11">
            <a:extLst>
              <a:ext uri="{FF2B5EF4-FFF2-40B4-BE49-F238E27FC236}">
                <a16:creationId xmlns:a16="http://schemas.microsoft.com/office/drawing/2014/main" id="{36C33FD2-DE3C-4124-910A-48604E3020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5948363"/>
            <a:ext cx="36004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1" grpId="0" build="p" autoUpdateAnimBg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2080976D-BBA5-4678-9EA3-9D32DEA4EE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altLang="en-US">
                <a:solidFill>
                  <a:srgbClr val="FF6600"/>
                </a:solidFill>
                <a:latin typeface="Garamond" pitchFamily="18" charset="0"/>
              </a:rPr>
              <a:t>Limb observations</a:t>
            </a:r>
          </a:p>
        </p:txBody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D80EED9F-6D58-4A54-BADD-4C94160569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550" y="1704975"/>
            <a:ext cx="7543800" cy="3740150"/>
          </a:xfrm>
        </p:spPr>
        <p:txBody>
          <a:bodyPr/>
          <a:lstStyle/>
          <a:p>
            <a:pPr eaLnBrk="1" hangingPunct="1"/>
            <a:r>
              <a:rPr lang="en-GB" altLang="en-US" sz="2800">
                <a:latin typeface="Garamond" panose="02020404030301010803" pitchFamily="18" charset="0"/>
              </a:rPr>
              <a:t>Normal power – can resist your strength</a:t>
            </a:r>
          </a:p>
          <a:p>
            <a:pPr eaLnBrk="1" hangingPunct="1"/>
            <a:r>
              <a:rPr lang="en-GB" altLang="en-US" sz="2800">
                <a:latin typeface="Garamond" panose="02020404030301010803" pitchFamily="18" charset="0"/>
              </a:rPr>
              <a:t>Mildly weak – resistance easily overcome</a:t>
            </a:r>
          </a:p>
          <a:p>
            <a:pPr eaLnBrk="1" hangingPunct="1"/>
            <a:r>
              <a:rPr lang="en-GB" altLang="en-US" sz="2800">
                <a:latin typeface="Garamond" panose="02020404030301010803" pitchFamily="18" charset="0"/>
              </a:rPr>
              <a:t>Severely weak – can move the limb, but not lift it off the bed</a:t>
            </a:r>
          </a:p>
          <a:p>
            <a:pPr eaLnBrk="1" hangingPunct="1"/>
            <a:r>
              <a:rPr lang="en-GB" altLang="en-US" sz="2800">
                <a:latin typeface="Garamond" panose="02020404030301010803" pitchFamily="18" charset="0"/>
              </a:rPr>
              <a:t>Flexion – pulls limb away from painful stimulus</a:t>
            </a:r>
          </a:p>
          <a:p>
            <a:pPr eaLnBrk="1" hangingPunct="1"/>
            <a:r>
              <a:rPr lang="en-GB" altLang="en-US" sz="2800">
                <a:latin typeface="Garamond" panose="02020404030301010803" pitchFamily="18" charset="0"/>
              </a:rPr>
              <a:t>Extension – pushes limb towards stimulus</a:t>
            </a:r>
          </a:p>
        </p:txBody>
      </p:sp>
      <p:pic>
        <p:nvPicPr>
          <p:cNvPr id="68612" name="Picture 10">
            <a:extLst>
              <a:ext uri="{FF2B5EF4-FFF2-40B4-BE49-F238E27FC236}">
                <a16:creationId xmlns:a16="http://schemas.microsoft.com/office/drawing/2014/main" id="{BDB3AD62-E604-4FFE-8E9C-F4C56530F8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5445125"/>
            <a:ext cx="1223963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3" name="Picture 11">
            <a:extLst>
              <a:ext uri="{FF2B5EF4-FFF2-40B4-BE49-F238E27FC236}">
                <a16:creationId xmlns:a16="http://schemas.microsoft.com/office/drawing/2014/main" id="{B030A022-D54E-4D79-B335-2AC032576F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5948363"/>
            <a:ext cx="36004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5" grpId="0" build="p" autoUpdateAnimBg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D4B26-0CD4-41C4-84A6-8079ACCD2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GB" dirty="0"/>
              <a:t>LIMB ASSESSMENT VIDEO</a:t>
            </a:r>
          </a:p>
        </p:txBody>
      </p:sp>
      <p:sp>
        <p:nvSpPr>
          <p:cNvPr id="69635" name="Content Placeholder 2">
            <a:extLst>
              <a:ext uri="{FF2B5EF4-FFF2-40B4-BE49-F238E27FC236}">
                <a16:creationId xmlns:a16="http://schemas.microsoft.com/office/drawing/2014/main" id="{BAC3A50F-EBD4-49BB-9371-F4BB4CC91E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 2" panose="05020102010507070707" pitchFamily="18" charset="2"/>
              <a:buNone/>
            </a:pPr>
            <a:r>
              <a:rPr lang="en-GB" altLang="en-US" dirty="0">
                <a:solidFill>
                  <a:schemeClr val="accent2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Limb Assessment (3mins)</a:t>
            </a:r>
            <a:endParaRPr lang="en-GB" altLang="en-US" dirty="0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buFont typeface="Wingdings 2" panose="05020102010507070707" pitchFamily="18" charset="2"/>
              <a:buNone/>
            </a:pPr>
            <a:endParaRPr lang="en-GB" altLang="en-US" dirty="0"/>
          </a:p>
        </p:txBody>
      </p:sp>
      <p:pic>
        <p:nvPicPr>
          <p:cNvPr id="69636" name="Picture 10">
            <a:extLst>
              <a:ext uri="{FF2B5EF4-FFF2-40B4-BE49-F238E27FC236}">
                <a16:creationId xmlns:a16="http://schemas.microsoft.com/office/drawing/2014/main" id="{5666BE3F-1CD3-4A5E-9986-8DAE1F7018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5445125"/>
            <a:ext cx="1223963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7" name="Picture 11">
            <a:extLst>
              <a:ext uri="{FF2B5EF4-FFF2-40B4-BE49-F238E27FC236}">
                <a16:creationId xmlns:a16="http://schemas.microsoft.com/office/drawing/2014/main" id="{C1831DD2-3B03-42AB-9F93-D2CCEAF5E1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5948363"/>
            <a:ext cx="36004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AE2D96D0-8C47-489F-B1D0-79BFAD5693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altLang="en-US">
                <a:solidFill>
                  <a:srgbClr val="FF6600"/>
                </a:solidFill>
                <a:latin typeface="Garamond" pitchFamily="18" charset="0"/>
              </a:rPr>
              <a:t>References</a:t>
            </a:r>
            <a:endParaRPr lang="en-US" altLang="en-US">
              <a:solidFill>
                <a:srgbClr val="FF6600"/>
              </a:solidFill>
              <a:latin typeface="Garamond" pitchFamily="18" charset="0"/>
            </a:endParaRPr>
          </a:p>
        </p:txBody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DFE51713-A322-471C-ABC6-E3501E32AE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altLang="en-US">
                <a:latin typeface="Garamond" panose="02020404030301010803" pitchFamily="18" charset="0"/>
              </a:rPr>
              <a:t>Waterhouse, C. (2007) An investigation into the use of the Glasgow Coma Scale in one case using root cause analysis, </a:t>
            </a:r>
            <a:r>
              <a:rPr lang="en-GB" altLang="en-US" i="1">
                <a:latin typeface="Garamond" panose="02020404030301010803" pitchFamily="18" charset="0"/>
              </a:rPr>
              <a:t>British Journal of Neuroscience Nursing</a:t>
            </a:r>
            <a:r>
              <a:rPr lang="en-GB" altLang="en-US">
                <a:latin typeface="Garamond" panose="02020404030301010803" pitchFamily="18" charset="0"/>
              </a:rPr>
              <a:t>, Vol 3 No.4 p169 – 174.</a:t>
            </a:r>
          </a:p>
          <a:p>
            <a:pPr eaLnBrk="1" hangingPunct="1">
              <a:lnSpc>
                <a:spcPct val="90000"/>
              </a:lnSpc>
            </a:pPr>
            <a:endParaRPr lang="en-GB" altLang="en-US">
              <a:latin typeface="Garamond" panose="02020404030301010803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altLang="en-US">
                <a:latin typeface="Garamond" panose="02020404030301010803" pitchFamily="18" charset="0"/>
              </a:rPr>
              <a:t>Hickey, J.V. (2019) </a:t>
            </a:r>
            <a:r>
              <a:rPr lang="en-GB" altLang="en-US" i="1">
                <a:latin typeface="Garamond" panose="02020404030301010803" pitchFamily="18" charset="0"/>
              </a:rPr>
              <a:t>The Clinical Practice of Neurological and Neurosurgical Nursing, 7</a:t>
            </a:r>
            <a:r>
              <a:rPr lang="en-GB" altLang="en-US" i="1" baseline="30000">
                <a:latin typeface="Garamond" panose="02020404030301010803" pitchFamily="18" charset="0"/>
              </a:rPr>
              <a:t>th</a:t>
            </a:r>
            <a:r>
              <a:rPr lang="en-GB" altLang="en-US" i="1">
                <a:latin typeface="Garamond" panose="02020404030301010803" pitchFamily="18" charset="0"/>
              </a:rPr>
              <a:t> Ed. </a:t>
            </a:r>
            <a:r>
              <a:rPr lang="en-GB" altLang="en-US">
                <a:latin typeface="Garamond" panose="02020404030301010803" pitchFamily="18" charset="0"/>
              </a:rPr>
              <a:t>Lippincott.</a:t>
            </a:r>
            <a:endParaRPr lang="en-US" altLang="en-US">
              <a:latin typeface="Garamond" panose="02020404030301010803" pitchFamily="18" charset="0"/>
            </a:endParaRPr>
          </a:p>
        </p:txBody>
      </p:sp>
      <p:pic>
        <p:nvPicPr>
          <p:cNvPr id="71684" name="Picture 10">
            <a:extLst>
              <a:ext uri="{FF2B5EF4-FFF2-40B4-BE49-F238E27FC236}">
                <a16:creationId xmlns:a16="http://schemas.microsoft.com/office/drawing/2014/main" id="{C8FF0A24-9AC7-43D0-AD83-91632C2290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5445125"/>
            <a:ext cx="1223963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5" name="Picture 11">
            <a:extLst>
              <a:ext uri="{FF2B5EF4-FFF2-40B4-BE49-F238E27FC236}">
                <a16:creationId xmlns:a16="http://schemas.microsoft.com/office/drawing/2014/main" id="{02E2599C-E238-42A8-8017-EF25FDAD1B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5948363"/>
            <a:ext cx="36004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pulent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667</TotalTime>
  <Words>1810</Words>
  <Application>Microsoft Office PowerPoint</Application>
  <PresentationFormat>On-screen Show (4:3)</PresentationFormat>
  <Paragraphs>229</Paragraphs>
  <Slides>50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8" baseType="lpstr">
      <vt:lpstr>Calibri</vt:lpstr>
      <vt:lpstr>Garamond</vt:lpstr>
      <vt:lpstr>Tahoma</vt:lpstr>
      <vt:lpstr>Times New Roman</vt:lpstr>
      <vt:lpstr>Trebuchet MS</vt:lpstr>
      <vt:lpstr>Wingdings</vt:lpstr>
      <vt:lpstr>Wingdings 2</vt:lpstr>
      <vt:lpstr>Opulent</vt:lpstr>
      <vt:lpstr>GCS AND LIMB Assessment </vt:lpstr>
      <vt:lpstr>Learning Objectives</vt:lpstr>
      <vt:lpstr>Purpose of Neurological Assessment</vt:lpstr>
      <vt:lpstr>Neurological Assessment</vt:lpstr>
      <vt:lpstr>Consciousness</vt:lpstr>
      <vt:lpstr> The Glasgow Coma Scale Teasdale &amp; Jennett (1974) </vt:lpstr>
      <vt:lpstr>Consciousness </vt:lpstr>
      <vt:lpstr>Intra-cranial causes of altered consciousness</vt:lpstr>
      <vt:lpstr>Extra-cranial causes of altered consciousness</vt:lpstr>
      <vt:lpstr>Extra-cranial causes of altered consciousness</vt:lpstr>
      <vt:lpstr>When to use the GCS</vt:lpstr>
      <vt:lpstr> Method </vt:lpstr>
      <vt:lpstr>                                                                </vt:lpstr>
      <vt:lpstr>The GCS: getting it right</vt:lpstr>
      <vt:lpstr>GCS VIDEO</vt:lpstr>
      <vt:lpstr>Eye Opening Response</vt:lpstr>
      <vt:lpstr>E4 - Eyes open spontaneously</vt:lpstr>
      <vt:lpstr>E3 - Eyes open to speech</vt:lpstr>
      <vt:lpstr>E2 - Eyes open to pain</vt:lpstr>
      <vt:lpstr>E1: non-eye-opening</vt:lpstr>
      <vt:lpstr>Verbal Response</vt:lpstr>
      <vt:lpstr>  V5 - Orientated </vt:lpstr>
      <vt:lpstr>V4 - sentences</vt:lpstr>
      <vt:lpstr>V3 - Words</vt:lpstr>
      <vt:lpstr>V2 - sounds</vt:lpstr>
      <vt:lpstr>V1 - no verbal response</vt:lpstr>
      <vt:lpstr>Motor Response</vt:lpstr>
      <vt:lpstr>M6 - obeys commands</vt:lpstr>
      <vt:lpstr>Motor Response</vt:lpstr>
      <vt:lpstr> Supra-orbital ridge pressure</vt:lpstr>
      <vt:lpstr>Supra-orbital ridge pressure</vt:lpstr>
      <vt:lpstr>Trapezius pinch</vt:lpstr>
      <vt:lpstr>Motor Response: M5 - localising</vt:lpstr>
      <vt:lpstr>M4 - normal flexion</vt:lpstr>
      <vt:lpstr>M3 - abnormal flexion</vt:lpstr>
      <vt:lpstr>M2 - extension</vt:lpstr>
      <vt:lpstr>M1 - no motor response</vt:lpstr>
      <vt:lpstr>Reporting the score</vt:lpstr>
      <vt:lpstr>Deteriorating Scores</vt:lpstr>
      <vt:lpstr>Pupil observations</vt:lpstr>
      <vt:lpstr>Pupil observations</vt:lpstr>
      <vt:lpstr>PUPIL VIDEO</vt:lpstr>
      <vt:lpstr>PowerPoint Presentation</vt:lpstr>
      <vt:lpstr>PowerPoint Presentation</vt:lpstr>
      <vt:lpstr>Frequency of  GCS?</vt:lpstr>
      <vt:lpstr>Vital Signs</vt:lpstr>
      <vt:lpstr>Limb Observations</vt:lpstr>
      <vt:lpstr>Limb observations</vt:lpstr>
      <vt:lpstr>LIMB ASSESSMENT VIDEO</vt:lpstr>
      <vt:lpstr>References</vt:lpstr>
    </vt:vector>
  </TitlesOfParts>
  <Company>St Georges NHS Trust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Neurological Assessment</dc:title>
  <dc:creator>Juliet Hurley</dc:creator>
  <cp:lastModifiedBy>Emma Priestley</cp:lastModifiedBy>
  <cp:revision>35</cp:revision>
  <dcterms:created xsi:type="dcterms:W3CDTF">2007-11-27T20:14:43Z</dcterms:created>
  <dcterms:modified xsi:type="dcterms:W3CDTF">2023-06-28T10:44:35Z</dcterms:modified>
</cp:coreProperties>
</file>